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6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74" r:id="rId12"/>
    <p:sldId id="275" r:id="rId13"/>
    <p:sldId id="273" r:id="rId14"/>
    <p:sldId id="276" r:id="rId15"/>
    <p:sldId id="277" r:id="rId16"/>
    <p:sldId id="278" r:id="rId17"/>
    <p:sldId id="279" r:id="rId18"/>
    <p:sldId id="266" r:id="rId19"/>
    <p:sldId id="270" r:id="rId20"/>
    <p:sldId id="271" r:id="rId21"/>
    <p:sldId id="272" r:id="rId22"/>
    <p:sldId id="280" r:id="rId23"/>
    <p:sldId id="281" r:id="rId24"/>
    <p:sldId id="282" r:id="rId25"/>
    <p:sldId id="283" r:id="rId26"/>
    <p:sldId id="284" r:id="rId27"/>
    <p:sldId id="285" r:id="rId28"/>
    <p:sldId id="268" r:id="rId29"/>
    <p:sldId id="286" r:id="rId30"/>
    <p:sldId id="287" r:id="rId31"/>
    <p:sldId id="288" r:id="rId32"/>
    <p:sldId id="289" r:id="rId33"/>
    <p:sldId id="290" r:id="rId34"/>
    <p:sldId id="292" r:id="rId35"/>
    <p:sldId id="269" r:id="rId36"/>
    <p:sldId id="291" r:id="rId37"/>
    <p:sldId id="293" r:id="rId38"/>
    <p:sldId id="296" r:id="rId39"/>
    <p:sldId id="297" r:id="rId40"/>
    <p:sldId id="294" r:id="rId41"/>
    <p:sldId id="298" r:id="rId42"/>
    <p:sldId id="299" r:id="rId43"/>
    <p:sldId id="295" r:id="rId44"/>
    <p:sldId id="300" r:id="rId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3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h-TH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D70FDC-FE7A-4BF8-B121-56C1584925D7}" type="datetimeFigureOut">
              <a:rPr lang="th-TH" smtClean="0"/>
              <a:t>21/08/67</a:t>
            </a:fld>
            <a:endParaRPr lang="th-TH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h-TH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h-TH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A9F70F-DCCF-4227-8E39-094959096450}" type="slidenum">
              <a:rPr lang="th-TH" smtClean="0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374613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95B76-F77D-4BD5-8C41-01BD3BB7280B}" type="datetimeFigureOut">
              <a:rPr lang="th-TH" smtClean="0"/>
              <a:t>21/08/67</a:t>
            </a:fld>
            <a:endParaRPr lang="th-T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9CB9F-66D7-487F-9324-23FE6CD1805F}" type="slidenum">
              <a:rPr lang="th-TH" smtClean="0"/>
              <a:t>‹#›</a:t>
            </a:fld>
            <a:endParaRPr lang="th-TH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7377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95B76-F77D-4BD5-8C41-01BD3BB7280B}" type="datetimeFigureOut">
              <a:rPr lang="th-TH" smtClean="0"/>
              <a:t>21/08/67</a:t>
            </a:fld>
            <a:endParaRPr lang="th-T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9CB9F-66D7-487F-9324-23FE6CD1805F}" type="slidenum">
              <a:rPr lang="th-TH" smtClean="0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648452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95B76-F77D-4BD5-8C41-01BD3BB7280B}" type="datetimeFigureOut">
              <a:rPr lang="th-TH" smtClean="0"/>
              <a:t>21/08/67</a:t>
            </a:fld>
            <a:endParaRPr lang="th-T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9CB9F-66D7-487F-9324-23FE6CD1805F}" type="slidenum">
              <a:rPr lang="th-TH" smtClean="0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219471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95B76-F77D-4BD5-8C41-01BD3BB7280B}" type="datetimeFigureOut">
              <a:rPr lang="th-TH" smtClean="0"/>
              <a:t>21/08/67</a:t>
            </a:fld>
            <a:endParaRPr lang="th-T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9CB9F-66D7-487F-9324-23FE6CD1805F}" type="slidenum">
              <a:rPr lang="th-TH" smtClean="0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563380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95B76-F77D-4BD5-8C41-01BD3BB7280B}" type="datetimeFigureOut">
              <a:rPr lang="th-TH" smtClean="0"/>
              <a:t>21/08/67</a:t>
            </a:fld>
            <a:endParaRPr lang="th-T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9CB9F-66D7-487F-9324-23FE6CD1805F}" type="slidenum">
              <a:rPr lang="th-TH" smtClean="0"/>
              <a:t>‹#›</a:t>
            </a:fld>
            <a:endParaRPr lang="th-TH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7532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95B76-F77D-4BD5-8C41-01BD3BB7280B}" type="datetimeFigureOut">
              <a:rPr lang="th-TH" smtClean="0"/>
              <a:t>21/08/67</a:t>
            </a:fld>
            <a:endParaRPr lang="th-TH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9CB9F-66D7-487F-9324-23FE6CD1805F}" type="slidenum">
              <a:rPr lang="th-TH" smtClean="0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4129577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95B76-F77D-4BD5-8C41-01BD3BB7280B}" type="datetimeFigureOut">
              <a:rPr lang="th-TH" smtClean="0"/>
              <a:t>21/08/67</a:t>
            </a:fld>
            <a:endParaRPr lang="th-TH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9CB9F-66D7-487F-9324-23FE6CD1805F}" type="slidenum">
              <a:rPr lang="th-TH" smtClean="0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4231649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95B76-F77D-4BD5-8C41-01BD3BB7280B}" type="datetimeFigureOut">
              <a:rPr lang="th-TH" smtClean="0"/>
              <a:t>21/08/67</a:t>
            </a:fld>
            <a:endParaRPr lang="th-T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9CB9F-66D7-487F-9324-23FE6CD1805F}" type="slidenum">
              <a:rPr lang="th-TH" smtClean="0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664069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95B76-F77D-4BD5-8C41-01BD3BB7280B}" type="datetimeFigureOut">
              <a:rPr lang="th-TH" smtClean="0"/>
              <a:t>21/08/67</a:t>
            </a:fld>
            <a:endParaRPr lang="th-TH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h-TH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9CB9F-66D7-487F-9324-23FE6CD1805F}" type="slidenum">
              <a:rPr lang="th-TH" smtClean="0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820598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E495B76-F77D-4BD5-8C41-01BD3BB7280B}" type="datetimeFigureOut">
              <a:rPr lang="th-TH" smtClean="0"/>
              <a:t>21/08/67</a:t>
            </a:fld>
            <a:endParaRPr lang="th-TH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h-TH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939CB9F-66D7-487F-9324-23FE6CD1805F}" type="slidenum">
              <a:rPr lang="th-TH" smtClean="0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381032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95B76-F77D-4BD5-8C41-01BD3BB7280B}" type="datetimeFigureOut">
              <a:rPr lang="th-TH" smtClean="0"/>
              <a:t>21/08/67</a:t>
            </a:fld>
            <a:endParaRPr lang="th-TH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9CB9F-66D7-487F-9324-23FE6CD1805F}" type="slidenum">
              <a:rPr lang="th-TH" smtClean="0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386219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E495B76-F77D-4BD5-8C41-01BD3BB7280B}" type="datetimeFigureOut">
              <a:rPr lang="th-TH" smtClean="0"/>
              <a:t>21/08/67</a:t>
            </a:fld>
            <a:endParaRPr lang="th-T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h-T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939CB9F-66D7-487F-9324-23FE6CD1805F}" type="slidenum">
              <a:rPr lang="th-TH" smtClean="0"/>
              <a:t>‹#›</a:t>
            </a:fld>
            <a:endParaRPr lang="th-TH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178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A6562-859C-0EC1-3E29-362A191F9B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7.Communication</a:t>
            </a:r>
            <a:endParaRPr lang="th-TH" sz="7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4A8D2F-8B73-10B3-076E-484D62832F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DR.Somsin</a:t>
            </a:r>
            <a:r>
              <a:rPr lang="en-US" dirty="0"/>
              <a:t> </a:t>
            </a:r>
            <a:r>
              <a:rPr lang="en-US" dirty="0" err="1"/>
              <a:t>THongkrairat</a:t>
            </a:r>
            <a:endParaRPr lang="th-TH" dirty="0"/>
          </a:p>
        </p:txBody>
      </p:sp>
      <p:pic>
        <p:nvPicPr>
          <p:cNvPr id="1026" name="Picture 2" descr="No photo description available.">
            <a:extLst>
              <a:ext uri="{FF2B5EF4-FFF2-40B4-BE49-F238E27FC236}">
                <a16:creationId xmlns:a16="http://schemas.microsoft.com/office/drawing/2014/main" id="{BE9C9B50-99DF-E8DA-5F37-9D7731AF85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3099" y="758952"/>
            <a:ext cx="2933250" cy="2933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TMicroelectronics: Our technology starts with you">
            <a:extLst>
              <a:ext uri="{FF2B5EF4-FFF2-40B4-BE49-F238E27FC236}">
                <a16:creationId xmlns:a16="http://schemas.microsoft.com/office/drawing/2014/main" id="{CC2945B9-39A1-9BC0-D0E8-4FB161BD44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4349" y="4565523"/>
            <a:ext cx="2190750" cy="1533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97952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84548-5C4F-CC00-6072-8D3F1CC6E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 communication</a:t>
            </a:r>
            <a:endParaRPr lang="th-TH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78EA6A9-0E42-8F8C-6C3C-28E581ADB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send serial data through media directory</a:t>
            </a:r>
            <a:endParaRPr lang="th-TH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4CAAB1-C748-7FD8-D4EF-A13BFF3730F1}"/>
              </a:ext>
            </a:extLst>
          </p:cNvPr>
          <p:cNvSpPr txBox="1"/>
          <p:nvPr/>
        </p:nvSpPr>
        <p:spPr>
          <a:xfrm>
            <a:off x="1036320" y="2505270"/>
            <a:ext cx="65806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‘H’ -&gt; 0b01001000 (MSB) </a:t>
            </a:r>
            <a:endParaRPr lang="th-TH" sz="4800" dirty="0"/>
          </a:p>
        </p:txBody>
      </p:sp>
      <p:pic>
        <p:nvPicPr>
          <p:cNvPr id="12" name="Picture 11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1219CC5C-0D7B-446E-A98D-11127DAD01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152" y="3778898"/>
            <a:ext cx="2714862" cy="237308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4EF38CB-C8DA-1372-D4B7-80353BD56CC0}"/>
              </a:ext>
            </a:extLst>
          </p:cNvPr>
          <p:cNvSpPr txBox="1"/>
          <p:nvPr/>
        </p:nvSpPr>
        <p:spPr>
          <a:xfrm>
            <a:off x="4223362" y="3703415"/>
            <a:ext cx="38062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Tx = Transmitter (</a:t>
            </a:r>
            <a:r>
              <a:rPr lang="th-TH" sz="3200" dirty="0"/>
              <a:t>ตัวส่ง</a:t>
            </a:r>
            <a:r>
              <a:rPr lang="en-US" sz="3200" dirty="0"/>
              <a:t>)</a:t>
            </a:r>
            <a:endParaRPr lang="th-TH" sz="3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BA396E-5974-041B-8DB8-F9AC86F38413}"/>
              </a:ext>
            </a:extLst>
          </p:cNvPr>
          <p:cNvSpPr txBox="1"/>
          <p:nvPr/>
        </p:nvSpPr>
        <p:spPr>
          <a:xfrm>
            <a:off x="4223362" y="4493866"/>
            <a:ext cx="33585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Rx = Receiver (</a:t>
            </a:r>
            <a:r>
              <a:rPr lang="th-TH" sz="3200" dirty="0"/>
              <a:t>ตัวรับ</a:t>
            </a:r>
            <a:r>
              <a:rPr lang="en-US" sz="3200" dirty="0"/>
              <a:t>)</a:t>
            </a:r>
            <a:endParaRPr lang="th-TH" sz="3200" dirty="0"/>
          </a:p>
        </p:txBody>
      </p:sp>
    </p:spTree>
    <p:extLst>
      <p:ext uri="{BB962C8B-B14F-4D97-AF65-F5344CB8AC3E}">
        <p14:creationId xmlns:p14="http://schemas.microsoft.com/office/powerpoint/2010/main" val="3335241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84548-5C4F-CC00-6072-8D3F1CC6E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 communication</a:t>
            </a:r>
            <a:r>
              <a:rPr lang="th-TH" dirty="0"/>
              <a:t> </a:t>
            </a:r>
            <a:r>
              <a:rPr lang="en-US" dirty="0"/>
              <a:t>data</a:t>
            </a:r>
            <a:endParaRPr lang="th-TH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78EA6A9-0E42-8F8C-6C3C-28E581ADB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LSB (less significant bit first) format (Default)</a:t>
            </a:r>
          </a:p>
          <a:p>
            <a:pPr marL="0" indent="0">
              <a:buNone/>
            </a:pPr>
            <a:r>
              <a:rPr lang="en-US" sz="2800" dirty="0"/>
              <a:t>Start bit -&gt; start signal to receive incoming data (logic 0 by default)</a:t>
            </a:r>
          </a:p>
          <a:p>
            <a:pPr marL="0" indent="0">
              <a:buNone/>
            </a:pPr>
            <a:r>
              <a:rPr lang="en-US" sz="2800" dirty="0"/>
              <a:t>Stop bit -&gt; mark end of 1 data (e.g., end of byte) (logic 1 by default)</a:t>
            </a:r>
          </a:p>
          <a:p>
            <a:pPr marL="0" indent="0">
              <a:buNone/>
            </a:pPr>
            <a:r>
              <a:rPr lang="en-US" sz="2800" dirty="0"/>
              <a:t>Parity bit -&gt; check sum (transmit error checking)</a:t>
            </a:r>
          </a:p>
          <a:p>
            <a:pPr marL="0" indent="0">
              <a:buNone/>
            </a:pPr>
            <a:endParaRPr lang="th-TH" sz="2800" dirty="0"/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5FFD3FD-5E05-38E3-118F-241B6B2AFA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1553" y="4227413"/>
            <a:ext cx="5060887" cy="204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608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C4DBCB73-26F2-0BB9-4E4F-F1E5E55414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016" y="741828"/>
            <a:ext cx="9749968" cy="39388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6BD8DA-6E36-5DA7-700D-B5FC4BA5E080}"/>
              </a:ext>
            </a:extLst>
          </p:cNvPr>
          <p:cNvSpPr txBox="1"/>
          <p:nvPr/>
        </p:nvSpPr>
        <p:spPr>
          <a:xfrm>
            <a:off x="2032202" y="5094561"/>
            <a:ext cx="65806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‘H’ -&gt; 0b01001000 (MSB) </a:t>
            </a:r>
            <a:endParaRPr lang="th-TH" sz="4800" dirty="0"/>
          </a:p>
        </p:txBody>
      </p:sp>
    </p:spTree>
    <p:extLst>
      <p:ext uri="{BB962C8B-B14F-4D97-AF65-F5344CB8AC3E}">
        <p14:creationId xmlns:p14="http://schemas.microsoft.com/office/powerpoint/2010/main" val="1392605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84548-5C4F-CC00-6072-8D3F1CC6E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 communication</a:t>
            </a:r>
            <a:endParaRPr lang="th-TH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78EA6A9-0E42-8F8C-6C3C-28E581ADB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Baud rate = 10000 bps, Start bit = 1 baud, Stop bit = 1 baud</a:t>
            </a:r>
            <a:endParaRPr lang="th-TH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4CAAB1-C748-7FD8-D4EF-A13BFF3730F1}"/>
              </a:ext>
            </a:extLst>
          </p:cNvPr>
          <p:cNvSpPr txBox="1"/>
          <p:nvPr/>
        </p:nvSpPr>
        <p:spPr>
          <a:xfrm>
            <a:off x="9428889" y="1237549"/>
            <a:ext cx="2585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‘H’ -&gt; 0b01001000 (MSB) </a:t>
            </a:r>
            <a:endParaRPr lang="th-TH" dirty="0"/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8397EDAB-57BE-B28C-3E31-84B4AEE8D4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267" y="2557827"/>
            <a:ext cx="9012236" cy="3768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247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38748-2F12-9AF8-4315-4DEBFFE50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UART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B76C1-A51A-9FB7-EC70-6C4EB6A0F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Full duplex , One-to-one , Asynchronous</a:t>
            </a:r>
          </a:p>
          <a:p>
            <a:endParaRPr lang="en-US" sz="3200" dirty="0"/>
          </a:p>
          <a:p>
            <a:endParaRPr lang="th-TH" sz="3200" dirty="0"/>
          </a:p>
        </p:txBody>
      </p:sp>
      <p:pic>
        <p:nvPicPr>
          <p:cNvPr id="5" name="Picture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B69E74F-CFEA-DD08-75C6-DB8FEE2FAD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3002280"/>
            <a:ext cx="6196717" cy="27310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2521D8-151D-5538-BD9C-979EB69D9953}"/>
              </a:ext>
            </a:extLst>
          </p:cNvPr>
          <p:cNvSpPr txBox="1"/>
          <p:nvPr/>
        </p:nvSpPr>
        <p:spPr>
          <a:xfrm>
            <a:off x="8221343" y="2980251"/>
            <a:ext cx="324345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Rx connect to Tx</a:t>
            </a:r>
          </a:p>
          <a:p>
            <a:r>
              <a:rPr lang="en-US" sz="3600" dirty="0"/>
              <a:t>Tx connect to Rx</a:t>
            </a:r>
          </a:p>
          <a:p>
            <a:r>
              <a:rPr lang="en-US" sz="3600" dirty="0"/>
              <a:t>Same baud rate</a:t>
            </a:r>
          </a:p>
        </p:txBody>
      </p:sp>
    </p:spTree>
    <p:extLst>
      <p:ext uri="{BB962C8B-B14F-4D97-AF65-F5344CB8AC3E}">
        <p14:creationId xmlns:p14="http://schemas.microsoft.com/office/powerpoint/2010/main" val="14682596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38748-2F12-9AF8-4315-4DEBFFE50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 (UART) variant</a:t>
            </a:r>
            <a:endParaRPr lang="th-TH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02E02A1-D05C-F440-797D-A01E510D9A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RS232 -&gt; convert logic level to positive and negative (-5V -&gt; 1 , 5V -&gt; 0) or (-15V -&gt; 1 , 15V -&gt; 0)</a:t>
            </a:r>
          </a:p>
          <a:p>
            <a:r>
              <a:rPr lang="en-US" dirty="0"/>
              <a:t>Improve robustness (longer and faster)</a:t>
            </a:r>
            <a:endParaRPr lang="th-TH" dirty="0"/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2E60138E-99E7-E731-3BD8-98F3DB5899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1" y="2569327"/>
            <a:ext cx="4811346" cy="3224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71F983-5A68-31AC-BE0C-0D627562CCB4}"/>
              </a:ext>
            </a:extLst>
          </p:cNvPr>
          <p:cNvSpPr txBox="1"/>
          <p:nvPr/>
        </p:nvSpPr>
        <p:spPr>
          <a:xfrm>
            <a:off x="6501104" y="6445812"/>
            <a:ext cx="79426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https://en.wikipedia.org/wiki/RS-232#/media/File:Rs232_oscilloscope_trace.svg</a:t>
            </a:r>
          </a:p>
        </p:txBody>
      </p:sp>
    </p:spTree>
    <p:extLst>
      <p:ext uri="{BB962C8B-B14F-4D97-AF65-F5344CB8AC3E}">
        <p14:creationId xmlns:p14="http://schemas.microsoft.com/office/powerpoint/2010/main" val="1339126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38748-2F12-9AF8-4315-4DEBFFE50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 (UART) variant</a:t>
            </a:r>
            <a:endParaRPr lang="th-TH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02E02A1-D05C-F440-797D-A01E510D9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1057021"/>
          </a:xfrm>
        </p:spPr>
        <p:txBody>
          <a:bodyPr/>
          <a:lstStyle/>
          <a:p>
            <a:r>
              <a:rPr lang="en-US" dirty="0"/>
              <a:t>RS485-&gt; using differential logic () but Half duplex , BUS</a:t>
            </a:r>
            <a:endParaRPr lang="th-TH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71F983-5A68-31AC-BE0C-0D627562CCB4}"/>
              </a:ext>
            </a:extLst>
          </p:cNvPr>
          <p:cNvSpPr txBox="1"/>
          <p:nvPr/>
        </p:nvSpPr>
        <p:spPr>
          <a:xfrm>
            <a:off x="10404068" y="6470380"/>
            <a:ext cx="17513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*MAX485 datasheet</a:t>
            </a:r>
            <a:endParaRPr lang="th-TH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AB1F6F-F9D4-A103-1342-1D952DF66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4252" y="3066337"/>
            <a:ext cx="7267253" cy="3181878"/>
          </a:xfrm>
          <a:prstGeom prst="rect">
            <a:avLst/>
          </a:prstGeom>
        </p:spPr>
      </p:pic>
      <p:pic>
        <p:nvPicPr>
          <p:cNvPr id="2052" name="Picture 4" descr="undefined">
            <a:extLst>
              <a:ext uri="{FF2B5EF4-FFF2-40B4-BE49-F238E27FC236}">
                <a16:creationId xmlns:a16="http://schemas.microsoft.com/office/drawing/2014/main" id="{C56231B9-536B-CC86-9109-5F531AE9C8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384" y="4874135"/>
            <a:ext cx="3410891" cy="1057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DAF710-FF98-2922-FBC4-D95617EE2441}"/>
              </a:ext>
            </a:extLst>
          </p:cNvPr>
          <p:cNvSpPr txBox="1"/>
          <p:nvPr/>
        </p:nvSpPr>
        <p:spPr>
          <a:xfrm>
            <a:off x="203454" y="6449618"/>
            <a:ext cx="52738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https://en.wikipedia.org/wiki/RS-485#/media/File:RS-485_waveform.svg</a:t>
            </a:r>
          </a:p>
        </p:txBody>
      </p:sp>
      <p:pic>
        <p:nvPicPr>
          <p:cNvPr id="10" name="Picture 9" descr="A black screen with a white line&#10;&#10;Description automatically generated">
            <a:extLst>
              <a:ext uri="{FF2B5EF4-FFF2-40B4-BE49-F238E27FC236}">
                <a16:creationId xmlns:a16="http://schemas.microsoft.com/office/drawing/2014/main" id="{7ECF5E59-37BB-6DC4-B49B-E194A2AA06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312" y="2874577"/>
            <a:ext cx="3523940" cy="178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536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38748-2F12-9AF8-4315-4DEBFFE50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 (UART) variant</a:t>
            </a:r>
            <a:endParaRPr lang="th-TH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02E02A1-D05C-F440-797D-A01E510D9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1057021"/>
          </a:xfrm>
        </p:spPr>
        <p:txBody>
          <a:bodyPr/>
          <a:lstStyle/>
          <a:p>
            <a:r>
              <a:rPr lang="en-US" dirty="0"/>
              <a:t>RS422-&gt; Full duplex version of RS485 (add 1 pair of wire)</a:t>
            </a:r>
            <a:endParaRPr lang="th-TH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71F983-5A68-31AC-BE0C-0D627562CCB4}"/>
              </a:ext>
            </a:extLst>
          </p:cNvPr>
          <p:cNvSpPr txBox="1"/>
          <p:nvPr/>
        </p:nvSpPr>
        <p:spPr>
          <a:xfrm>
            <a:off x="10404068" y="6470380"/>
            <a:ext cx="17513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*MAX485 datasheet</a:t>
            </a:r>
            <a:endParaRPr lang="th-TH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DAF710-FF98-2922-FBC4-D95617EE2441}"/>
              </a:ext>
            </a:extLst>
          </p:cNvPr>
          <p:cNvSpPr txBox="1"/>
          <p:nvPr/>
        </p:nvSpPr>
        <p:spPr>
          <a:xfrm>
            <a:off x="203454" y="6449618"/>
            <a:ext cx="52738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https://en.wikipedia.org/wiki/RS-485#/media/File:RS-485_waveform.svg</a:t>
            </a:r>
          </a:p>
        </p:txBody>
      </p:sp>
      <p:pic>
        <p:nvPicPr>
          <p:cNvPr id="5" name="Picture 4" descr="A black screen with colorful lines&#10;&#10;Description automatically generated">
            <a:extLst>
              <a:ext uri="{FF2B5EF4-FFF2-40B4-BE49-F238E27FC236}">
                <a16:creationId xmlns:a16="http://schemas.microsoft.com/office/drawing/2014/main" id="{C04F25B3-7F1F-3F33-FCEC-95C5BACAE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960" y="2616100"/>
            <a:ext cx="7982712" cy="3362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5460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D67F635C-80DC-5C32-9F50-053F8AE9B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282" y="2281526"/>
            <a:ext cx="4719706" cy="39369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56AB23-91F1-EAED-0379-BD45B74D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 programming sender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072E1-6CFA-3956-D282-06A27A2470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Sender is easy because device can send when every they want!  (LAB1)</a:t>
            </a:r>
            <a:endParaRPr lang="th-T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D4AA36-C96A-36AD-BF1F-596FA2DC2160}"/>
              </a:ext>
            </a:extLst>
          </p:cNvPr>
          <p:cNvSpPr txBox="1"/>
          <p:nvPr/>
        </p:nvSpPr>
        <p:spPr>
          <a:xfrm>
            <a:off x="5792528" y="4928707"/>
            <a:ext cx="49441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Set PC 13 to Input</a:t>
            </a:r>
          </a:p>
          <a:p>
            <a:r>
              <a:rPr lang="en-US" sz="2400" dirty="0"/>
              <a:t>Setup USART 1 in Asynchronous mode</a:t>
            </a:r>
          </a:p>
          <a:p>
            <a:r>
              <a:rPr lang="en-US" sz="2400" dirty="0"/>
              <a:t>Set baud rate to 10000 Bps (8bit)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38CEE5-9670-098D-582B-E658A67AF28C}"/>
              </a:ext>
            </a:extLst>
          </p:cNvPr>
          <p:cNvSpPr/>
          <p:nvPr/>
        </p:nvSpPr>
        <p:spPr>
          <a:xfrm>
            <a:off x="3057665" y="2489885"/>
            <a:ext cx="2015412" cy="2612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641075-0A7C-37A6-7A5D-45B0FA7F5089}"/>
              </a:ext>
            </a:extLst>
          </p:cNvPr>
          <p:cNvSpPr/>
          <p:nvPr/>
        </p:nvSpPr>
        <p:spPr>
          <a:xfrm>
            <a:off x="792879" y="4908920"/>
            <a:ext cx="1416251" cy="2612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2050763-94F7-87B5-41EE-3D0D975D3962}"/>
              </a:ext>
            </a:extLst>
          </p:cNvPr>
          <p:cNvSpPr/>
          <p:nvPr/>
        </p:nvSpPr>
        <p:spPr>
          <a:xfrm>
            <a:off x="3679338" y="5393030"/>
            <a:ext cx="1055625" cy="2612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0F613CB-E57D-1928-270D-CB4A4B6864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146" t="8824"/>
          <a:stretch/>
        </p:blipFill>
        <p:spPr>
          <a:xfrm>
            <a:off x="8557099" y="2046427"/>
            <a:ext cx="2458175" cy="3006438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26C0FE3-28BC-301E-7057-658F4F9E7DF7}"/>
              </a:ext>
            </a:extLst>
          </p:cNvPr>
          <p:cNvCxnSpPr/>
          <p:nvPr/>
        </p:nvCxnSpPr>
        <p:spPr>
          <a:xfrm>
            <a:off x="9786186" y="4425820"/>
            <a:ext cx="95051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2770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DDA0F-2862-8322-45A9-6AD7C0A25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LAB1</a:t>
            </a:r>
            <a:endParaRPr lang="th-T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399CE6-8008-92B4-02E2-266F5F4BE3B0}"/>
              </a:ext>
            </a:extLst>
          </p:cNvPr>
          <p:cNvSpPr txBox="1"/>
          <p:nvPr/>
        </p:nvSpPr>
        <p:spPr>
          <a:xfrm>
            <a:off x="6458970" y="2090529"/>
            <a:ext cx="5367175" cy="21005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BEGIN 3 */</a:t>
            </a:r>
            <a:endParaRPr lang="en-US" sz="12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data[10] = </a:t>
            </a:r>
            <a:r>
              <a:rPr lang="en-US" sz="12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"A"</a:t>
            </a: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sz="12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// = 65 DEC , 0X41 , 0b01000001</a:t>
            </a:r>
            <a:endParaRPr lang="en-US" sz="12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while</a:t>
            </a: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HAL_GPIO_ReadPin</a:t>
            </a: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(GPIOC, GPIO_PIN_13) == 0){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HAL_UART_Transmit</a:t>
            </a: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(&amp;huart1, data, 1, 1000);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data[0]++;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HAL_Delay</a:t>
            </a: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(3000);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HAL_Delay</a:t>
            </a: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(1000);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END 3 */</a:t>
            </a:r>
            <a:endParaRPr lang="en-US" sz="12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th-TH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AB00DC-8D43-6458-7B3A-FF40C04CE70A}"/>
              </a:ext>
            </a:extLst>
          </p:cNvPr>
          <p:cNvSpPr txBox="1"/>
          <p:nvPr/>
        </p:nvSpPr>
        <p:spPr>
          <a:xfrm>
            <a:off x="1058838" y="4871552"/>
            <a:ext cx="10427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Send data when button pressed and increase data 1 when hold button</a:t>
            </a:r>
            <a:endParaRPr lang="th-TH" sz="2800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33D847BE-9D77-2171-F6A5-94D0C30A25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1080" y="1985243"/>
            <a:ext cx="5105400" cy="2638425"/>
          </a:xfrm>
        </p:spPr>
      </p:pic>
    </p:spTree>
    <p:extLst>
      <p:ext uri="{BB962C8B-B14F-4D97-AF65-F5344CB8AC3E}">
        <p14:creationId xmlns:p14="http://schemas.microsoft.com/office/powerpoint/2010/main" val="2884989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41C0402-DAC9-C1F6-9912-E3F9B2171E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9275" y="590550"/>
            <a:ext cx="5751723" cy="5153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6062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82DA6-907F-6E3C-F9FC-04D086E3D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Seeing the data</a:t>
            </a:r>
            <a:endParaRPr lang="th-TH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E965472-66DA-B7AB-F78F-C0F83E193E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911" y="2435382"/>
            <a:ext cx="2784075" cy="3297804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3AFC345-57BB-FAFD-5504-1355D535D575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3892991" y="5400776"/>
            <a:ext cx="255941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D7FD2B23-9AEF-7C9F-76FA-EAFD77A703F5}"/>
              </a:ext>
            </a:extLst>
          </p:cNvPr>
          <p:cNvSpPr/>
          <p:nvPr/>
        </p:nvSpPr>
        <p:spPr>
          <a:xfrm>
            <a:off x="6452406" y="4803250"/>
            <a:ext cx="2190939" cy="1195052"/>
          </a:xfrm>
          <a:prstGeom prst="rect">
            <a:avLst/>
          </a:prstGeom>
          <a:noFill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Oscilloscope</a:t>
            </a:r>
            <a:endParaRPr lang="th-TH" dirty="0">
              <a:solidFill>
                <a:sysClr val="windowText" lastClr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0F59BF-51B3-94C2-59FC-CF089740B8C1}"/>
              </a:ext>
            </a:extLst>
          </p:cNvPr>
          <p:cNvSpPr txBox="1"/>
          <p:nvPr/>
        </p:nvSpPr>
        <p:spPr>
          <a:xfrm>
            <a:off x="5353616" y="2372524"/>
            <a:ext cx="5626925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Measure data using </a:t>
            </a:r>
            <a:r>
              <a:rPr lang="en-US" sz="3200" dirty="0">
                <a:solidFill>
                  <a:sysClr val="windowText" lastClr="000000"/>
                </a:solidFill>
              </a:rPr>
              <a:t>Oscilloscope</a:t>
            </a:r>
          </a:p>
          <a:p>
            <a:r>
              <a:rPr lang="en-US" sz="3200" dirty="0">
                <a:solidFill>
                  <a:sysClr val="windowText" lastClr="000000"/>
                </a:solidFill>
              </a:rPr>
              <a:t>USART1 TX -&gt; PC4 (D1 Arduino)</a:t>
            </a:r>
            <a:r>
              <a:rPr lang="en-US" sz="3200" dirty="0"/>
              <a:t> </a:t>
            </a:r>
          </a:p>
          <a:p>
            <a:endParaRPr lang="en-US" sz="3200" dirty="0"/>
          </a:p>
          <a:p>
            <a:r>
              <a:rPr lang="en-US" sz="3200" dirty="0"/>
              <a:t>Then hold button</a:t>
            </a:r>
            <a:endParaRPr lang="th-TH" sz="3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AC9FBB8-2D43-F334-AED2-A91BF15CA502}"/>
              </a:ext>
            </a:extLst>
          </p:cNvPr>
          <p:cNvSpPr txBox="1"/>
          <p:nvPr/>
        </p:nvSpPr>
        <p:spPr>
          <a:xfrm>
            <a:off x="4369413" y="5076711"/>
            <a:ext cx="1818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ysClr val="windowText" lastClr="000000"/>
                </a:solidFill>
              </a:rPr>
              <a:t>PC4 (D1 Arduino)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7707260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C4234756-584D-BE0A-0EAB-9AD0F4B8EB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991" y="196611"/>
            <a:ext cx="9209617" cy="598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7832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62603-67CF-A473-7D75-B7FD8082C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 Receiver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845C0-0651-A4F0-BF65-83E60BA2B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Sender is easy because device can send when every they want!  (LAB1)</a:t>
            </a:r>
          </a:p>
          <a:p>
            <a:pPr marL="0" indent="0">
              <a:buNone/>
            </a:pPr>
            <a:r>
              <a:rPr lang="en-US" dirty="0"/>
              <a:t>Receive is more complex because ,We don’t know when the data will come. (LAB2)</a:t>
            </a:r>
            <a:endParaRPr lang="th-TH" dirty="0"/>
          </a:p>
          <a:p>
            <a:pPr marL="0" indent="0">
              <a:buNone/>
            </a:pPr>
            <a:endParaRPr lang="th-TH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12539C-DA9A-B60B-3B54-EB2F0A5E9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890" y="2634473"/>
            <a:ext cx="4239038" cy="35359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2370B4-1185-D640-5C4E-CD96E9E22ADA}"/>
              </a:ext>
            </a:extLst>
          </p:cNvPr>
          <p:cNvSpPr txBox="1"/>
          <p:nvPr/>
        </p:nvSpPr>
        <p:spPr>
          <a:xfrm>
            <a:off x="6150546" y="2787452"/>
            <a:ext cx="49441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Setup USART 1 in Asynchronous mode</a:t>
            </a:r>
          </a:p>
          <a:p>
            <a:r>
              <a:rPr lang="en-US" sz="2400" dirty="0"/>
              <a:t>Set baud rate to 10000 Bps (8bit)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8169D4-89F0-B443-737C-66F77566F240}"/>
              </a:ext>
            </a:extLst>
          </p:cNvPr>
          <p:cNvSpPr/>
          <p:nvPr/>
        </p:nvSpPr>
        <p:spPr>
          <a:xfrm>
            <a:off x="3130817" y="2851975"/>
            <a:ext cx="1810157" cy="2007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A7CC2C-8FB6-D915-C146-BBCECE6B3F57}"/>
              </a:ext>
            </a:extLst>
          </p:cNvPr>
          <p:cNvSpPr/>
          <p:nvPr/>
        </p:nvSpPr>
        <p:spPr>
          <a:xfrm>
            <a:off x="1085488" y="5261866"/>
            <a:ext cx="1272016" cy="2007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B42106-5051-D202-EA1B-83FA1F4FEBC6}"/>
              </a:ext>
            </a:extLst>
          </p:cNvPr>
          <p:cNvSpPr/>
          <p:nvPr/>
        </p:nvSpPr>
        <p:spPr>
          <a:xfrm>
            <a:off x="3761634" y="5425936"/>
            <a:ext cx="948117" cy="2007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D8CF9622-5B78-6ED5-62A2-8EF6227B8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1410" y="3956280"/>
            <a:ext cx="2001872" cy="2371266"/>
          </a:xfrm>
          <a:prstGeom prst="rect">
            <a:avLst/>
          </a:prstGeom>
        </p:spPr>
      </p:pic>
      <p:pic>
        <p:nvPicPr>
          <p:cNvPr id="11" name="Content Placeholder 3">
            <a:extLst>
              <a:ext uri="{FF2B5EF4-FFF2-40B4-BE49-F238E27FC236}">
                <a16:creationId xmlns:a16="http://schemas.microsoft.com/office/drawing/2014/main" id="{88D52E19-8A0D-14F4-6307-8C6E6EB37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4286" y="3956280"/>
            <a:ext cx="2001872" cy="2371266"/>
          </a:xfrm>
          <a:prstGeom prst="rect">
            <a:avLst/>
          </a:prstGeom>
        </p:spPr>
      </p:pic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E9421383-7C8D-5622-8848-450401A5FBDF}"/>
              </a:ext>
            </a:extLst>
          </p:cNvPr>
          <p:cNvCxnSpPr/>
          <p:nvPr/>
        </p:nvCxnSpPr>
        <p:spPr>
          <a:xfrm>
            <a:off x="7461504" y="6080760"/>
            <a:ext cx="3891566" cy="89691"/>
          </a:xfrm>
          <a:prstGeom prst="bentConnector3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E235FDD-5CB5-8D6A-4241-4DB800A6C509}"/>
              </a:ext>
            </a:extLst>
          </p:cNvPr>
          <p:cNvSpPr txBox="1"/>
          <p:nvPr/>
        </p:nvSpPr>
        <p:spPr>
          <a:xfrm>
            <a:off x="6379794" y="638673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Sender</a:t>
            </a:r>
            <a:endParaRPr lang="th-TH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C71D18E-0215-9162-3CCC-CC50DB78F144}"/>
              </a:ext>
            </a:extLst>
          </p:cNvPr>
          <p:cNvSpPr txBox="1"/>
          <p:nvPr/>
        </p:nvSpPr>
        <p:spPr>
          <a:xfrm>
            <a:off x="10252670" y="6388415"/>
            <a:ext cx="985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Receiver</a:t>
            </a:r>
            <a:endParaRPr lang="th-TH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57A28C-1DEE-8B66-7D76-A84CAB6600F8}"/>
              </a:ext>
            </a:extLst>
          </p:cNvPr>
          <p:cNvSpPr txBox="1"/>
          <p:nvPr/>
        </p:nvSpPr>
        <p:spPr>
          <a:xfrm>
            <a:off x="7870207" y="5605595"/>
            <a:ext cx="997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PC4 (D1)</a:t>
            </a:r>
            <a:endParaRPr lang="th-TH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69E981-0754-23F8-288A-A68947034FDA}"/>
              </a:ext>
            </a:extLst>
          </p:cNvPr>
          <p:cNvSpPr txBox="1"/>
          <p:nvPr/>
        </p:nvSpPr>
        <p:spPr>
          <a:xfrm>
            <a:off x="10292397" y="5810805"/>
            <a:ext cx="997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PC5 (D0)</a:t>
            </a:r>
            <a:endParaRPr lang="th-TH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D9E03C6-747F-E0A4-E128-47673A3984C8}"/>
              </a:ext>
            </a:extLst>
          </p:cNvPr>
          <p:cNvCxnSpPr/>
          <p:nvPr/>
        </p:nvCxnSpPr>
        <p:spPr>
          <a:xfrm>
            <a:off x="6150546" y="5605595"/>
            <a:ext cx="3850704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8AFB841-E99B-B472-0C41-AC67C4AA8886}"/>
              </a:ext>
            </a:extLst>
          </p:cNvPr>
          <p:cNvSpPr txBox="1"/>
          <p:nvPr/>
        </p:nvSpPr>
        <p:spPr>
          <a:xfrm>
            <a:off x="6093491" y="5279744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GND</a:t>
            </a:r>
            <a:endParaRPr lang="th-TH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1234D0E-96D5-D176-BFF5-66F7B6DBE142}"/>
              </a:ext>
            </a:extLst>
          </p:cNvPr>
          <p:cNvSpPr txBox="1"/>
          <p:nvPr/>
        </p:nvSpPr>
        <p:spPr>
          <a:xfrm>
            <a:off x="9023473" y="5277986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GND</a:t>
            </a:r>
            <a:endParaRPr lang="th-TH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36F6F0B-068B-169C-C327-95924DBD781F}"/>
              </a:ext>
            </a:extLst>
          </p:cNvPr>
          <p:cNvSpPr txBox="1"/>
          <p:nvPr/>
        </p:nvSpPr>
        <p:spPr>
          <a:xfrm>
            <a:off x="7150367" y="213054"/>
            <a:ext cx="45257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*Don’t forget to connect GND</a:t>
            </a:r>
            <a:endParaRPr lang="th-TH" sz="2800" dirty="0"/>
          </a:p>
        </p:txBody>
      </p:sp>
    </p:spTree>
    <p:extLst>
      <p:ext uri="{BB962C8B-B14F-4D97-AF65-F5344CB8AC3E}">
        <p14:creationId xmlns:p14="http://schemas.microsoft.com/office/powerpoint/2010/main" val="9618207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DA2F0-26F1-1E37-10B4-2A099971B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2 coding</a:t>
            </a:r>
            <a:endParaRPr lang="th-TH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995FB10-703B-8CE5-C99B-268EDB90E9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0550" y="2362963"/>
            <a:ext cx="5457825" cy="264795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96BF32-9380-CD1D-0150-67578AE908A6}"/>
              </a:ext>
            </a:extLst>
          </p:cNvPr>
          <p:cNvSpPr txBox="1"/>
          <p:nvPr/>
        </p:nvSpPr>
        <p:spPr>
          <a:xfrm>
            <a:off x="6143627" y="2809775"/>
            <a:ext cx="609447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BEGIN 3 */</a:t>
            </a:r>
            <a:endParaRPr lang="en-US" sz="12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data[20] = </a:t>
            </a:r>
            <a:r>
              <a:rPr lang="en-US" sz="12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"XXXXXX"</a:t>
            </a: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HAL_UART_Receive</a:t>
            </a: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(&amp;huart1, data, 6, 10000); </a:t>
            </a:r>
            <a:r>
              <a:rPr lang="en-US" sz="12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// blocking receiving</a:t>
            </a:r>
            <a:endParaRPr lang="en-US" sz="12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HAL_UART_Transmit</a:t>
            </a: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(&amp;huart2, data, 6, 1000); </a:t>
            </a:r>
            <a:r>
              <a:rPr lang="en-US" sz="12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// print out to console</a:t>
            </a:r>
            <a:endParaRPr lang="en-US" sz="12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u="sng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HAL_UART_Transmit</a:t>
            </a:r>
            <a:r>
              <a:rPr lang="en-US" sz="1200" u="sng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(&amp;huart2, </a:t>
            </a:r>
            <a:r>
              <a:rPr lang="en-US" sz="1200" u="sng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"\r\n"</a:t>
            </a:r>
            <a:r>
              <a:rPr lang="en-US" sz="1200" u="sng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2, 1000); </a:t>
            </a:r>
            <a:r>
              <a:rPr lang="en-US" sz="1200" u="sng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// ending line</a:t>
            </a:r>
            <a:endParaRPr lang="en-US" sz="12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HAL_GPIO_TogglePin</a:t>
            </a: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LED_GREEN_GPIO_Port</a:t>
            </a: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LED_GREEN_Pin</a:t>
            </a: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HAL_Delay</a:t>
            </a: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(1000);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END 3 */</a:t>
            </a:r>
            <a:endParaRPr lang="en-US" sz="12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53886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A9E5D-0EFC-461E-2060-CB52BF538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LAB2 blocking mode</a:t>
            </a:r>
            <a:endParaRPr lang="th-T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6BAE48-D799-DAB8-CAE5-7DDF16F1E1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2004633"/>
            <a:ext cx="1173828" cy="340861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F4138F-1FE0-CF8F-BE46-E43B0094FA78}"/>
              </a:ext>
            </a:extLst>
          </p:cNvPr>
          <p:cNvSpPr txBox="1"/>
          <p:nvPr/>
        </p:nvSpPr>
        <p:spPr>
          <a:xfrm>
            <a:off x="2770632" y="2004633"/>
            <a:ext cx="43666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Wait 10 sec every display</a:t>
            </a:r>
            <a:endParaRPr lang="th-TH" sz="32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B80137D-AE1F-B3BD-6C4E-46C04DAD7EE8}"/>
              </a:ext>
            </a:extLst>
          </p:cNvPr>
          <p:cNvSpPr/>
          <p:nvPr/>
        </p:nvSpPr>
        <p:spPr>
          <a:xfrm>
            <a:off x="5763768" y="3109893"/>
            <a:ext cx="4773168" cy="63821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Wait 10 sec or got data more then 6 byte</a:t>
            </a:r>
            <a:endParaRPr lang="th-TH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69FAC9-F679-79E8-FC19-8082D29D295E}"/>
              </a:ext>
            </a:extLst>
          </p:cNvPr>
          <p:cNvSpPr/>
          <p:nvPr/>
        </p:nvSpPr>
        <p:spPr>
          <a:xfrm>
            <a:off x="5763768" y="4386071"/>
            <a:ext cx="4773168" cy="63821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Print data</a:t>
            </a:r>
            <a:endParaRPr lang="th-TH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74BCDD0-086B-CF54-27CC-DE8DCB529623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8150352" y="3748106"/>
            <a:ext cx="0" cy="63796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0FA24B88-C339-D9E8-E97D-AE3EE6BC7AD8}"/>
              </a:ext>
            </a:extLst>
          </p:cNvPr>
          <p:cNvCxnSpPr>
            <a:stCxn id="8" idx="2"/>
            <a:endCxn id="7" idx="0"/>
          </p:cNvCxnSpPr>
          <p:nvPr/>
        </p:nvCxnSpPr>
        <p:spPr>
          <a:xfrm rot="5400000" flipH="1">
            <a:off x="7193156" y="4067089"/>
            <a:ext cx="1914391" cy="12700"/>
          </a:xfrm>
          <a:prstGeom prst="bentConnector5">
            <a:avLst>
              <a:gd name="adj1" fmla="val -26270"/>
              <a:gd name="adj2" fmla="val -24840016"/>
              <a:gd name="adj3" fmla="val 12627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47988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764CFF3-4C1E-EE17-14FE-8AFF0AECE0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904"/>
          <a:stretch/>
        </p:blipFill>
        <p:spPr>
          <a:xfrm>
            <a:off x="6056059" y="3275664"/>
            <a:ext cx="4758576" cy="11994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B6CE7D-B431-27E0-AF4C-6D891348B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3 interrupt mode</a:t>
            </a:r>
            <a:endParaRPr lang="th-TH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FE4279-8088-96AF-7A7A-191283DB6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1966961"/>
            <a:ext cx="4239038" cy="353597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EA5C1E4-C038-A83B-72DA-557DDD560E0B}"/>
              </a:ext>
            </a:extLst>
          </p:cNvPr>
          <p:cNvSpPr/>
          <p:nvPr/>
        </p:nvSpPr>
        <p:spPr>
          <a:xfrm>
            <a:off x="3328207" y="2184463"/>
            <a:ext cx="1810157" cy="2007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862BB2-BDEC-CBEC-5727-18F6B270A95C}"/>
              </a:ext>
            </a:extLst>
          </p:cNvPr>
          <p:cNvSpPr/>
          <p:nvPr/>
        </p:nvSpPr>
        <p:spPr>
          <a:xfrm>
            <a:off x="1282878" y="4356229"/>
            <a:ext cx="1272016" cy="2007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B2E75D4-B3DB-6843-3DFB-28D35C8DF05E}"/>
              </a:ext>
            </a:extLst>
          </p:cNvPr>
          <p:cNvSpPr/>
          <p:nvPr/>
        </p:nvSpPr>
        <p:spPr>
          <a:xfrm>
            <a:off x="3959024" y="4758424"/>
            <a:ext cx="948117" cy="2007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C1F187-39D2-9D22-5D52-D8D3FABB32B8}"/>
              </a:ext>
            </a:extLst>
          </p:cNvPr>
          <p:cNvSpPr txBox="1"/>
          <p:nvPr/>
        </p:nvSpPr>
        <p:spPr>
          <a:xfrm>
            <a:off x="6211506" y="1966961"/>
            <a:ext cx="58748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Setup USART 1 in Asynchronous mode</a:t>
            </a:r>
          </a:p>
          <a:p>
            <a:r>
              <a:rPr lang="en-US" sz="2400" dirty="0"/>
              <a:t>Set baud rate to 10000 Bps (8bit)</a:t>
            </a:r>
          </a:p>
          <a:p>
            <a:r>
              <a:rPr lang="en-US" sz="2400" dirty="0"/>
              <a:t>Enable interrupt (both USART1 AND USART2)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1749310-9814-C3C4-55BC-A77FE0B97095}"/>
              </a:ext>
            </a:extLst>
          </p:cNvPr>
          <p:cNvSpPr/>
          <p:nvPr/>
        </p:nvSpPr>
        <p:spPr>
          <a:xfrm>
            <a:off x="8592312" y="4038723"/>
            <a:ext cx="950976" cy="43636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8725A3-2AA1-8589-3439-21860490191D}"/>
              </a:ext>
            </a:extLst>
          </p:cNvPr>
          <p:cNvSpPr/>
          <p:nvPr/>
        </p:nvSpPr>
        <p:spPr>
          <a:xfrm>
            <a:off x="5971388" y="3638928"/>
            <a:ext cx="1797964" cy="2875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FA1DF9B-3AB0-D87E-1F80-B3D4D10C8F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6474" y="5068858"/>
            <a:ext cx="6044062" cy="759158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8F0B234E-314B-8AC0-F0DB-2F633407021A}"/>
              </a:ext>
            </a:extLst>
          </p:cNvPr>
          <p:cNvSpPr/>
          <p:nvPr/>
        </p:nvSpPr>
        <p:spPr>
          <a:xfrm>
            <a:off x="7457288" y="5068858"/>
            <a:ext cx="1639087" cy="2875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C448BD5-6F26-E617-D27D-0719D6C90D50}"/>
              </a:ext>
            </a:extLst>
          </p:cNvPr>
          <p:cNvSpPr/>
          <p:nvPr/>
        </p:nvSpPr>
        <p:spPr>
          <a:xfrm>
            <a:off x="5818201" y="4976881"/>
            <a:ext cx="1639087" cy="2875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75A959A-4F1C-4FDD-9C29-C0A8BEBB0C7E}"/>
              </a:ext>
            </a:extLst>
          </p:cNvPr>
          <p:cNvSpPr/>
          <p:nvPr/>
        </p:nvSpPr>
        <p:spPr>
          <a:xfrm>
            <a:off x="9982200" y="5397628"/>
            <a:ext cx="704850" cy="4303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6728650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6CE7D-B431-27E0-AF4C-6D891348B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3 interrupt mode</a:t>
            </a:r>
            <a:endParaRPr lang="th-TH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9EED3DBC-C494-8DC9-8C15-6B73CD89E5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979966"/>
            <a:ext cx="3000375" cy="8858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2DA62A-14CF-D9AC-61C9-530591D7AA98}"/>
              </a:ext>
            </a:extLst>
          </p:cNvPr>
          <p:cNvSpPr txBox="1"/>
          <p:nvPr/>
        </p:nvSpPr>
        <p:spPr>
          <a:xfrm>
            <a:off x="6960870" y="4619770"/>
            <a:ext cx="5014971" cy="161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BEGIN 4 */</a:t>
            </a:r>
            <a:endParaRPr lang="en-US" sz="11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100" b="1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HAL_UART_RxCpltCallback</a:t>
            </a: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UART_HandleTypeDef</a:t>
            </a: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*</a:t>
            </a:r>
            <a:r>
              <a:rPr lang="en-US" sz="11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huart</a:t>
            </a: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huart</a:t>
            </a: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== &amp;huart1){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HAL_UART_Transmit_IT</a:t>
            </a: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(&amp;huart2, data, 8);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HAL_UART_Receive_IT</a:t>
            </a: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(&amp;huart1, data, 6);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END 4 */</a:t>
            </a:r>
            <a:endParaRPr lang="en-US" sz="11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5411DB-63E6-E564-DACD-EBB60F45FF87}"/>
              </a:ext>
            </a:extLst>
          </p:cNvPr>
          <p:cNvSpPr txBox="1"/>
          <p:nvPr/>
        </p:nvSpPr>
        <p:spPr>
          <a:xfrm>
            <a:off x="6960870" y="2413337"/>
            <a:ext cx="429539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Infinite loop */</a:t>
            </a:r>
            <a:endParaRPr lang="en-US" sz="105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BEGIN WHILE */</a:t>
            </a:r>
            <a:endParaRPr lang="en-US" sz="105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while</a:t>
            </a:r>
            <a:r>
              <a:rPr lang="en-US" sz="10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(1)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END WHILE */</a:t>
            </a:r>
            <a:endParaRPr lang="en-US" sz="105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br>
              <a:rPr lang="en-US" sz="10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endParaRPr lang="en-US" sz="105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BEGIN 3 */</a:t>
            </a:r>
            <a:endParaRPr lang="en-US" sz="105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HAL_GPIO_TogglePin</a:t>
            </a:r>
            <a:r>
              <a:rPr lang="en-US" sz="10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0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LED_GREEN_GPIO_Port</a:t>
            </a:r>
            <a:r>
              <a:rPr lang="en-US" sz="10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0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LED_GREEN_Pin</a:t>
            </a:r>
            <a:r>
              <a:rPr lang="en-US" sz="10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HAL_Delay</a:t>
            </a:r>
            <a:r>
              <a:rPr lang="en-US" sz="10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(1000);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END 3 */</a:t>
            </a:r>
            <a:endParaRPr lang="en-US" sz="105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DA5F97-6CA2-B247-F748-A3A62088A6BD}"/>
              </a:ext>
            </a:extLst>
          </p:cNvPr>
          <p:cNvSpPr txBox="1"/>
          <p:nvPr/>
        </p:nvSpPr>
        <p:spPr>
          <a:xfrm>
            <a:off x="6960870" y="1638065"/>
            <a:ext cx="3626762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BEGIN 0 */</a:t>
            </a:r>
            <a:endParaRPr lang="en-US" sz="11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unsigned</a:t>
            </a: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1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data[10] = </a:t>
            </a:r>
            <a:r>
              <a:rPr lang="en-US" sz="11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"XXXXXX\r\n"</a:t>
            </a: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END 0 */</a:t>
            </a:r>
            <a:endParaRPr lang="en-US" sz="11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12BC11C-38B7-C4A9-AB82-7C2FD883EF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13"/>
          <a:stretch/>
        </p:blipFill>
        <p:spPr>
          <a:xfrm>
            <a:off x="1097280" y="2949130"/>
            <a:ext cx="4572381" cy="181927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F73BBA9-9BB5-8ADD-3FEC-3F252E2AFE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" y="4851744"/>
            <a:ext cx="4324350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1322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6CE7D-B431-27E0-AF4C-6D891348B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3 interrupt mode</a:t>
            </a:r>
            <a:endParaRPr lang="th-TH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AD1F7F-9141-FD27-ADA8-0F133D562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6696" y="1845734"/>
            <a:ext cx="9930384" cy="2122762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HAL_UART_RxCpltCallback</a:t>
            </a:r>
            <a:r>
              <a:rPr lang="en-US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UART_HandleTypeDef</a:t>
            </a:r>
            <a:r>
              <a:rPr lang="en-US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*</a:t>
            </a:r>
            <a:r>
              <a:rPr lang="en-US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huart</a:t>
            </a:r>
            <a:r>
              <a:rPr lang="en-US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Called when received all byte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D92AF9-98BE-4E74-8EBA-41638E86D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9487" y="3171824"/>
            <a:ext cx="1923664" cy="2333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A2F43B-2EFD-C28B-42DE-F230450BBF20}"/>
              </a:ext>
            </a:extLst>
          </p:cNvPr>
          <p:cNvSpPr txBox="1"/>
          <p:nvPr/>
        </p:nvSpPr>
        <p:spPr>
          <a:xfrm>
            <a:off x="1200150" y="4338636"/>
            <a:ext cx="25843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Non - blocking</a:t>
            </a:r>
            <a:endParaRPr lang="th-TH" sz="3200" dirty="0"/>
          </a:p>
        </p:txBody>
      </p:sp>
    </p:spTree>
    <p:extLst>
      <p:ext uri="{BB962C8B-B14F-4D97-AF65-F5344CB8AC3E}">
        <p14:creationId xmlns:p14="http://schemas.microsoft.com/office/powerpoint/2010/main" val="33955797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84548-5C4F-CC00-6072-8D3F1CC6E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SPI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C52B58-F153-0DC1-EBFF-D97C44C95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Serial but Synchronous and Master – Slave topology.</a:t>
            </a:r>
            <a:endParaRPr lang="th-TH" sz="2400" dirty="0"/>
          </a:p>
        </p:txBody>
      </p:sp>
      <p:pic>
        <p:nvPicPr>
          <p:cNvPr id="5" name="Picture 4" descr="A blue line on a black background&#10;&#10;Description automatically generated">
            <a:extLst>
              <a:ext uri="{FF2B5EF4-FFF2-40B4-BE49-F238E27FC236}">
                <a16:creationId xmlns:a16="http://schemas.microsoft.com/office/drawing/2014/main" id="{2FA01DA9-56F7-1E53-1D38-DD6BEE7A01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368110"/>
            <a:ext cx="4104466" cy="3886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D2B36E-DB20-1D68-9545-8128FDB5659F}"/>
              </a:ext>
            </a:extLst>
          </p:cNvPr>
          <p:cNvSpPr txBox="1"/>
          <p:nvPr/>
        </p:nvSpPr>
        <p:spPr>
          <a:xfrm>
            <a:off x="6031928" y="2909328"/>
            <a:ext cx="565026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MOSI -&gt; Master out SLAVE in</a:t>
            </a:r>
          </a:p>
          <a:p>
            <a:r>
              <a:rPr lang="en-US" sz="2800" dirty="0"/>
              <a:t>MISO -&gt; MASTER in SLAVE out</a:t>
            </a:r>
          </a:p>
          <a:p>
            <a:r>
              <a:rPr lang="en-US" sz="2800" dirty="0"/>
              <a:t>SCK -&gt; Clock signal from MASTER</a:t>
            </a:r>
          </a:p>
          <a:p>
            <a:r>
              <a:rPr lang="en-US" sz="2800" dirty="0"/>
              <a:t>CE -&gt; chip select </a:t>
            </a:r>
            <a:r>
              <a:rPr lang="en-US" sz="2000" dirty="0"/>
              <a:t>(select chip to communicate)</a:t>
            </a:r>
            <a:endParaRPr lang="th-TH" sz="2800" dirty="0"/>
          </a:p>
        </p:txBody>
      </p:sp>
    </p:spTree>
    <p:extLst>
      <p:ext uri="{BB962C8B-B14F-4D97-AF65-F5344CB8AC3E}">
        <p14:creationId xmlns:p14="http://schemas.microsoft.com/office/powerpoint/2010/main" val="12259786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BADA1-C56B-4F43-2BA9-9C16251F4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LAB4 SPI (MASTER)</a:t>
            </a:r>
            <a:endParaRPr lang="th-T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703DA8-785C-94DC-2B9B-53F4012E0B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8912" y="1871853"/>
            <a:ext cx="5260028" cy="3114294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E63752A-C588-71C0-F13C-889069C16BE6}"/>
              </a:ext>
            </a:extLst>
          </p:cNvPr>
          <p:cNvSpPr/>
          <p:nvPr/>
        </p:nvSpPr>
        <p:spPr>
          <a:xfrm>
            <a:off x="2761844" y="1904234"/>
            <a:ext cx="2675788" cy="2875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F0D9151-1A4C-69A6-9766-4488CD90AE96}"/>
              </a:ext>
            </a:extLst>
          </p:cNvPr>
          <p:cNvSpPr/>
          <p:nvPr/>
        </p:nvSpPr>
        <p:spPr>
          <a:xfrm>
            <a:off x="582524" y="4253499"/>
            <a:ext cx="1602892" cy="2875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6F90142-47A5-678F-9278-7C833CA029CB}"/>
              </a:ext>
            </a:extLst>
          </p:cNvPr>
          <p:cNvSpPr/>
          <p:nvPr/>
        </p:nvSpPr>
        <p:spPr>
          <a:xfrm>
            <a:off x="2761844" y="4383940"/>
            <a:ext cx="1909974" cy="2875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E2226FB-381C-55B9-F126-B0B86A679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6975" y="1230630"/>
            <a:ext cx="5248221" cy="439674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05B3DE4-F5CE-9CA6-92C2-500BA27331B4}"/>
              </a:ext>
            </a:extLst>
          </p:cNvPr>
          <p:cNvSpPr/>
          <p:nvPr/>
        </p:nvSpPr>
        <p:spPr>
          <a:xfrm>
            <a:off x="10469880" y="2879594"/>
            <a:ext cx="1283208" cy="5494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AE2944-1804-9BDE-862B-2F223DD5C04F}"/>
              </a:ext>
            </a:extLst>
          </p:cNvPr>
          <p:cNvSpPr txBox="1"/>
          <p:nvPr/>
        </p:nvSpPr>
        <p:spPr>
          <a:xfrm>
            <a:off x="582524" y="5829345"/>
            <a:ext cx="6739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Set USART1 to Synchronous </a:t>
            </a:r>
            <a:r>
              <a:rPr lang="en-US" u="sng" dirty="0"/>
              <a:t>Master (10000 bps)</a:t>
            </a:r>
            <a:r>
              <a:rPr lang="en-US" dirty="0"/>
              <a:t> , Enable Clock Last bit </a:t>
            </a:r>
            <a:endParaRPr lang="th-TH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9C7A18-E200-F611-FFAF-43E9714B9E3C}"/>
              </a:ext>
            </a:extLst>
          </p:cNvPr>
          <p:cNvSpPr txBox="1"/>
          <p:nvPr/>
        </p:nvSpPr>
        <p:spPr>
          <a:xfrm>
            <a:off x="7677150" y="5808215"/>
            <a:ext cx="4204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Set PD9,PD8 to GPIO output ,PC13 to input</a:t>
            </a:r>
            <a:endParaRPr lang="th-TH" u="sng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C1B40AE-3E93-E054-0EF8-EB70791316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3994" y="5018528"/>
            <a:ext cx="2828925" cy="85725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1BB2E16-DDDE-A4AD-8ACF-92FF2CBD28F7}"/>
              </a:ext>
            </a:extLst>
          </p:cNvPr>
          <p:cNvSpPr/>
          <p:nvPr/>
        </p:nvSpPr>
        <p:spPr>
          <a:xfrm>
            <a:off x="4297680" y="5525222"/>
            <a:ext cx="736440" cy="2875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2A0D9AB-B00C-95E8-0386-C72BDBCAC932}"/>
              </a:ext>
            </a:extLst>
          </p:cNvPr>
          <p:cNvSpPr/>
          <p:nvPr/>
        </p:nvSpPr>
        <p:spPr>
          <a:xfrm>
            <a:off x="6680009" y="2020824"/>
            <a:ext cx="641604" cy="3017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446626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E98E4-B9B5-619A-6DFB-9A6A062C6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Connectivity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33AAD-F90E-7841-7F7A-F7DA3FC9ED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1583266"/>
          </a:xfrm>
        </p:spPr>
        <p:txBody>
          <a:bodyPr>
            <a:normAutofit/>
          </a:bodyPr>
          <a:lstStyle/>
          <a:p>
            <a:r>
              <a:rPr lang="en-US" sz="3200" dirty="0"/>
              <a:t>When two or more MCU are in the same system.</a:t>
            </a:r>
          </a:p>
          <a:p>
            <a:r>
              <a:rPr lang="en-US" sz="3200" dirty="0"/>
              <a:t>Communication are need!</a:t>
            </a:r>
          </a:p>
          <a:p>
            <a:endParaRPr lang="th-TH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65D0AA-9AB0-A588-7579-35F33B4BD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5469" y="4133600"/>
            <a:ext cx="1725085" cy="20434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193F37-6A2C-9867-AFE9-CF5F9A154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6506" y="4133600"/>
            <a:ext cx="1725085" cy="20434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97B3A3-DA43-3B51-628E-C3AE88568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1158" y="4133600"/>
            <a:ext cx="1725085" cy="2043404"/>
          </a:xfrm>
          <a:prstGeom prst="rect">
            <a:avLst/>
          </a:prstGeom>
        </p:spPr>
      </p:pic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B490A7F1-D318-4CF9-871E-F908EB2C43B7}"/>
              </a:ext>
            </a:extLst>
          </p:cNvPr>
          <p:cNvCxnSpPr>
            <a:stCxn id="5" idx="0"/>
            <a:endCxn id="6" idx="0"/>
          </p:cNvCxnSpPr>
          <p:nvPr/>
        </p:nvCxnSpPr>
        <p:spPr>
          <a:xfrm rot="5400000" flipH="1" flipV="1">
            <a:off x="4298530" y="2863082"/>
            <a:ext cx="12700" cy="2541037"/>
          </a:xfrm>
          <a:prstGeom prst="bentConnector3">
            <a:avLst>
              <a:gd name="adj1" fmla="val 4081181"/>
            </a:avLst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6D162C72-9A42-AF85-7331-34D67654DA87}"/>
              </a:ext>
            </a:extLst>
          </p:cNvPr>
          <p:cNvCxnSpPr>
            <a:stCxn id="5" idx="0"/>
            <a:endCxn id="7" idx="0"/>
          </p:cNvCxnSpPr>
          <p:nvPr/>
        </p:nvCxnSpPr>
        <p:spPr>
          <a:xfrm rot="5400000" flipH="1" flipV="1">
            <a:off x="5590856" y="1570756"/>
            <a:ext cx="12700" cy="5125689"/>
          </a:xfrm>
          <a:prstGeom prst="bentConnector3">
            <a:avLst>
              <a:gd name="adj1" fmla="val 7217819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152427-BA50-7988-A5F1-9AC98AA6B448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6431591" y="5155302"/>
            <a:ext cx="859567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74118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BADA1-C56B-4F43-2BA9-9C16251F4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LAB4 SPI (MASTER)</a:t>
            </a:r>
            <a:endParaRPr lang="th-TH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8D8F89-9B49-5CD0-58E6-C62D78A78D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3760" y="2779776"/>
            <a:ext cx="3931920" cy="3521202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Infinite loop */</a:t>
            </a:r>
            <a:endParaRPr lang="en-US" sz="9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BEGIN WHILE */</a:t>
            </a:r>
            <a:endParaRPr lang="en-US" sz="9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while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(1)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END WHILE */</a:t>
            </a:r>
            <a:endParaRPr lang="en-US" sz="9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b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BEGIN 3 */</a:t>
            </a:r>
            <a:endParaRPr lang="en-US" sz="9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9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HAL_GPIO_ReadPin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(GPIOC, GPIO_PIN_13) == 0){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HAL_GPIO_WritePin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9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LED_GREEN_GPIO_Port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9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LED_GREEN_Pin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0);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HAL_GPIO_WritePin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(GPIOD, GPIO_PIN_8, 1);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HAL_USART_Transmit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(&amp;husart1, data, 1, 1000);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HAL_GPIO_WritePin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(GPIOD, GPIO_PIN_8, 0);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HAL_GPIO_WritePin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9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LED_GREEN_GPIO_Port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9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LED_GREEN_Pin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1);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HAL_GPIO_WritePin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(GPIOD, GPIO_PIN_9, 1);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HAL_USART_Transmit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(&amp;husart1, data, 1, 1000);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HAL_GPIO_WritePin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(GPIOD, GPIO_PIN_9, 0);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HAL_Delay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(500);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data[0]++;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(data[0] &gt; </a:t>
            </a:r>
            <a:r>
              <a:rPr lang="en-US" sz="9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'Z'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data[0] = </a:t>
            </a:r>
            <a:r>
              <a:rPr lang="en-US" sz="9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'A'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END 3 */</a:t>
            </a:r>
            <a:endParaRPr lang="en-US" sz="9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th-TH" sz="9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F4B3115-FEB5-0A3D-19DF-7ABE1CA7E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0" y="2743200"/>
            <a:ext cx="5238750" cy="36195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7CC591A-4795-306E-F677-D629065342E0}"/>
              </a:ext>
            </a:extLst>
          </p:cNvPr>
          <p:cNvSpPr txBox="1"/>
          <p:nvPr/>
        </p:nvSpPr>
        <p:spPr>
          <a:xfrm>
            <a:off x="7223760" y="1732050"/>
            <a:ext cx="3252978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BEGIN 2 */</a:t>
            </a:r>
            <a:endParaRPr lang="en-US" sz="10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unsigned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data[10] = </a:t>
            </a:r>
            <a:r>
              <a:rPr lang="en-US" sz="10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"A"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HAL_GPIO_WritePin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(GPIOD, GPIO_PIN_8, 0);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HAL_GPIO_WritePin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(GPIOD, GPIO_PIN_9, 0);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END 2 */</a:t>
            </a:r>
            <a:endParaRPr lang="en-US" sz="10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B2DB121-907C-C9A7-142C-06BB0BFDB8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786" y="1755624"/>
            <a:ext cx="3343275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6470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C47FEEFA-F11A-A676-861F-95385BFE1C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6293" y="1790017"/>
            <a:ext cx="5380187" cy="402272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7BADA1-C56B-4F43-2BA9-9C16251F4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LAB5 SPI (Slave)</a:t>
            </a:r>
            <a:endParaRPr lang="th-TH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E63752A-C588-71C0-F13C-889069C16BE6}"/>
              </a:ext>
            </a:extLst>
          </p:cNvPr>
          <p:cNvSpPr/>
          <p:nvPr/>
        </p:nvSpPr>
        <p:spPr>
          <a:xfrm>
            <a:off x="2959786" y="1992626"/>
            <a:ext cx="2919806" cy="2875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F0D9151-1A4C-69A6-9766-4488CD90AE96}"/>
              </a:ext>
            </a:extLst>
          </p:cNvPr>
          <p:cNvSpPr/>
          <p:nvPr/>
        </p:nvSpPr>
        <p:spPr>
          <a:xfrm>
            <a:off x="875132" y="4017462"/>
            <a:ext cx="1408862" cy="2875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6F90142-47A5-678F-9278-7C833CA029CB}"/>
              </a:ext>
            </a:extLst>
          </p:cNvPr>
          <p:cNvSpPr/>
          <p:nvPr/>
        </p:nvSpPr>
        <p:spPr>
          <a:xfrm>
            <a:off x="2761844" y="4224527"/>
            <a:ext cx="2139340" cy="16408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9C7A18-E200-F611-FFAF-43E9714B9E3C}"/>
              </a:ext>
            </a:extLst>
          </p:cNvPr>
          <p:cNvSpPr txBox="1"/>
          <p:nvPr/>
        </p:nvSpPr>
        <p:spPr>
          <a:xfrm>
            <a:off x="7440549" y="4293996"/>
            <a:ext cx="32590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Set SPI1 to Full-Duplex Slave</a:t>
            </a:r>
          </a:p>
          <a:p>
            <a:r>
              <a:rPr lang="en-US" dirty="0"/>
              <a:t>Set 8 bit LSB</a:t>
            </a:r>
          </a:p>
          <a:p>
            <a:r>
              <a:rPr lang="en-US" dirty="0"/>
              <a:t>Enable SPI1 and UART2 Interrupt</a:t>
            </a:r>
            <a:endParaRPr lang="th-TH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A75CBC5-579D-6CBB-2496-AAD606986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3255" y="1790017"/>
            <a:ext cx="4162425" cy="10668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F613B41-F510-2332-394A-83BD4509BA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4205" y="2943909"/>
            <a:ext cx="4181475" cy="105727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E67EDFB-F7B1-E36E-65DB-A47869B8C137}"/>
              </a:ext>
            </a:extLst>
          </p:cNvPr>
          <p:cNvSpPr txBox="1"/>
          <p:nvPr/>
        </p:nvSpPr>
        <p:spPr>
          <a:xfrm>
            <a:off x="7145274" y="5796184"/>
            <a:ext cx="43970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*not necessary to assign baud rate why?</a:t>
            </a:r>
            <a:endParaRPr lang="th-TH" sz="2000" dirty="0"/>
          </a:p>
        </p:txBody>
      </p:sp>
    </p:spTree>
    <p:extLst>
      <p:ext uri="{BB962C8B-B14F-4D97-AF65-F5344CB8AC3E}">
        <p14:creationId xmlns:p14="http://schemas.microsoft.com/office/powerpoint/2010/main" val="38954960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A6398-8F50-525B-28A0-DF3C0CB5F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LAB5 SPI (Slave)</a:t>
            </a:r>
            <a:endParaRPr lang="th-TH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F3207A04-A690-3A68-4394-D915551F32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3091" y="4561713"/>
            <a:ext cx="4295775" cy="137160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CA7BF66-23CF-B0BF-C9C8-F03078B7E3CC}"/>
              </a:ext>
            </a:extLst>
          </p:cNvPr>
          <p:cNvSpPr txBox="1"/>
          <p:nvPr/>
        </p:nvSpPr>
        <p:spPr>
          <a:xfrm>
            <a:off x="8049006" y="1979783"/>
            <a:ext cx="2887218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BEGIN 0 */</a:t>
            </a:r>
            <a:endParaRPr lang="en-US" sz="11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unsigned</a:t>
            </a: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1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data[10] = </a:t>
            </a:r>
            <a:r>
              <a:rPr lang="en-US" sz="11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"a\r\n"</a:t>
            </a: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END 0 */</a:t>
            </a:r>
            <a:endParaRPr lang="en-US" sz="11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8EAE8B-6814-3B3E-F33A-E315FDE27F83}"/>
              </a:ext>
            </a:extLst>
          </p:cNvPr>
          <p:cNvSpPr txBox="1"/>
          <p:nvPr/>
        </p:nvSpPr>
        <p:spPr>
          <a:xfrm>
            <a:off x="8049006" y="2851919"/>
            <a:ext cx="3115818" cy="577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BEGIN 2 */</a:t>
            </a:r>
            <a:endParaRPr lang="en-US" sz="105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HAL_SPI_Receive_IT</a:t>
            </a:r>
            <a:r>
              <a:rPr lang="en-US" sz="10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(&amp;hspi1, data, 1);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END 2 */</a:t>
            </a:r>
            <a:endParaRPr lang="en-US" sz="105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5A52F3-2E93-6FD5-D19C-8C30C7A63C54}"/>
              </a:ext>
            </a:extLst>
          </p:cNvPr>
          <p:cNvSpPr txBox="1"/>
          <p:nvPr/>
        </p:nvSpPr>
        <p:spPr>
          <a:xfrm>
            <a:off x="7838694" y="3852949"/>
            <a:ext cx="4231386" cy="161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BEGIN 4 */</a:t>
            </a:r>
            <a:endParaRPr lang="en-US" sz="11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100" b="1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HAL_SPI_RxCpltCallback</a:t>
            </a: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SPI_HandleTypeDef</a:t>
            </a: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*</a:t>
            </a:r>
            <a:r>
              <a:rPr lang="en-US" sz="11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hspi</a:t>
            </a: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hspi</a:t>
            </a: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== &amp;hspi1){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HAL_UART_Transmit_IT</a:t>
            </a: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(&amp;huart2, data, 3);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HAL_SPI_Receive_IT</a:t>
            </a: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(&amp;hspi1, data, 1);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END 4 */</a:t>
            </a:r>
            <a:endParaRPr lang="en-US" sz="11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923A2E2-DA09-D168-669C-05A94D71B0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3091" y="3362515"/>
            <a:ext cx="3248025" cy="80962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236742F-D054-4165-9F14-92462AB7E4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3091" y="1958529"/>
            <a:ext cx="3095625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4442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7AC0B-A585-6EC6-47A7-75C9E4FC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4 &amp; 5 Topology</a:t>
            </a:r>
            <a:endParaRPr lang="th-TH" dirty="0"/>
          </a:p>
        </p:txBody>
      </p:sp>
      <p:pic>
        <p:nvPicPr>
          <p:cNvPr id="19" name="Content Placeholder 18" descr="A blue and black line on a black background&#10;&#10;Description automatically generated">
            <a:extLst>
              <a:ext uri="{FF2B5EF4-FFF2-40B4-BE49-F238E27FC236}">
                <a16:creationId xmlns:a16="http://schemas.microsoft.com/office/drawing/2014/main" id="{1450E6B0-FB72-9C40-A2AA-1012D5414C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869" y="2055813"/>
            <a:ext cx="5755811" cy="4156026"/>
          </a:xfr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6911761-4646-F33B-F340-07BBF661D5C1}"/>
              </a:ext>
            </a:extLst>
          </p:cNvPr>
          <p:cNvSpPr txBox="1"/>
          <p:nvPr/>
        </p:nvSpPr>
        <p:spPr>
          <a:xfrm>
            <a:off x="8020050" y="2181225"/>
            <a:ext cx="34143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Baud rate is defined by master </a:t>
            </a:r>
            <a:endParaRPr lang="th-TH" sz="2000" dirty="0"/>
          </a:p>
        </p:txBody>
      </p:sp>
    </p:spTree>
    <p:extLst>
      <p:ext uri="{BB962C8B-B14F-4D97-AF65-F5344CB8AC3E}">
        <p14:creationId xmlns:p14="http://schemas.microsoft.com/office/powerpoint/2010/main" val="26637883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No description available.">
            <a:extLst>
              <a:ext uri="{FF2B5EF4-FFF2-40B4-BE49-F238E27FC236}">
                <a16:creationId xmlns:a16="http://schemas.microsoft.com/office/drawing/2014/main" id="{C4E9E6CB-3C3D-93FC-D857-5EE8FD3E8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7192" y="265176"/>
            <a:ext cx="7720584" cy="5790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80135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84548-5C4F-CC00-6072-8D3F1CC6E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I2C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C52B58-F153-0DC1-EBFF-D97C44C95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SPI but use address in communication to select chip (use only 2 wire) </a:t>
            </a:r>
            <a:endParaRPr lang="th-TH" dirty="0"/>
          </a:p>
        </p:txBody>
      </p:sp>
      <p:pic>
        <p:nvPicPr>
          <p:cNvPr id="5" name="Picture 4" descr="A red and blue lines on a black background&#10;&#10;Description automatically generated">
            <a:extLst>
              <a:ext uri="{FF2B5EF4-FFF2-40B4-BE49-F238E27FC236}">
                <a16:creationId xmlns:a16="http://schemas.microsoft.com/office/drawing/2014/main" id="{D42EB9C5-BD67-9E5A-EE89-DACED0C9E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650" y="2641339"/>
            <a:ext cx="3714750" cy="32277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3E8847-4761-FD85-73FF-508036FC47CA}"/>
              </a:ext>
            </a:extLst>
          </p:cNvPr>
          <p:cNvSpPr txBox="1"/>
          <p:nvPr/>
        </p:nvSpPr>
        <p:spPr>
          <a:xfrm>
            <a:off x="6069332" y="2544544"/>
            <a:ext cx="318753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SDA -&gt; DATA</a:t>
            </a:r>
          </a:p>
          <a:p>
            <a:r>
              <a:rPr lang="en-US" sz="4400" dirty="0"/>
              <a:t>SCL -&gt; CLOCK</a:t>
            </a:r>
            <a:endParaRPr lang="th-TH" sz="4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D020B0-8310-5ED8-B906-D97755D201C4}"/>
              </a:ext>
            </a:extLst>
          </p:cNvPr>
          <p:cNvSpPr txBox="1"/>
          <p:nvPr/>
        </p:nvSpPr>
        <p:spPr>
          <a:xfrm>
            <a:off x="6126480" y="5120641"/>
            <a:ext cx="51199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Address was assigned to every device except master </a:t>
            </a:r>
          </a:p>
          <a:p>
            <a:r>
              <a:rPr lang="en-US" dirty="0"/>
              <a:t>Select slave by address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8119777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1ED68-B7B0-5445-9879-89998281C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I2C</a:t>
            </a:r>
            <a:endParaRPr lang="th-TH" dirty="0"/>
          </a:p>
        </p:txBody>
      </p:sp>
      <p:pic>
        <p:nvPicPr>
          <p:cNvPr id="5" name="Content Placeholder 4" descr="A red and blue lines on a black background&#10;&#10;Description automatically generated">
            <a:extLst>
              <a:ext uri="{FF2B5EF4-FFF2-40B4-BE49-F238E27FC236}">
                <a16:creationId xmlns:a16="http://schemas.microsoft.com/office/drawing/2014/main" id="{A46E9A49-8CCC-E011-B3D0-0AEA3F2D6F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408" y="1901127"/>
            <a:ext cx="2988570" cy="40227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90CA39-D902-C99C-EA05-0A017C9C2A2B}"/>
              </a:ext>
            </a:extLst>
          </p:cNvPr>
          <p:cNvSpPr txBox="1"/>
          <p:nvPr/>
        </p:nvSpPr>
        <p:spPr>
          <a:xfrm>
            <a:off x="4846316" y="2044005"/>
            <a:ext cx="67574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Connect start by master ask for device xx</a:t>
            </a:r>
          </a:p>
          <a:p>
            <a:r>
              <a:rPr lang="en-US" sz="2800" dirty="0"/>
              <a:t>If there are device address xx , device will send ACK back to BUS</a:t>
            </a:r>
            <a:endParaRPr lang="th-TH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D85BEE-9128-66D7-EAF1-48E945412951}"/>
              </a:ext>
            </a:extLst>
          </p:cNvPr>
          <p:cNvSpPr txBox="1"/>
          <p:nvPr/>
        </p:nvSpPr>
        <p:spPr>
          <a:xfrm>
            <a:off x="4682870" y="4520476"/>
            <a:ext cx="725919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ACK = acknowledgement = </a:t>
            </a:r>
            <a:r>
              <a:rPr lang="th-TH" sz="2400" dirty="0"/>
              <a:t>สัญญาณตอบกลับ</a:t>
            </a:r>
          </a:p>
          <a:p>
            <a:r>
              <a:rPr lang="en-US" sz="2400" dirty="0"/>
              <a:t>NACK = negative-acknowledgement = </a:t>
            </a:r>
            <a:r>
              <a:rPr lang="th-TH" sz="2400" dirty="0"/>
              <a:t>สัญญาณตอบกลับแบบลบ</a:t>
            </a:r>
          </a:p>
          <a:p>
            <a:endParaRPr lang="th-TH" sz="2400" dirty="0"/>
          </a:p>
        </p:txBody>
      </p:sp>
    </p:spTree>
    <p:extLst>
      <p:ext uri="{BB962C8B-B14F-4D97-AF65-F5344CB8AC3E}">
        <p14:creationId xmlns:p14="http://schemas.microsoft.com/office/powerpoint/2010/main" val="26333473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F40DB-D165-A9DF-24BB-10B55526A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6 I2C (MASTER)</a:t>
            </a:r>
            <a:endParaRPr lang="th-T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365CCA-2DA8-4747-519A-3BB1D6DBA7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864551"/>
            <a:ext cx="5860630" cy="402272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F6CAA1-2C7A-171E-17B2-5998118B8A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0587" y="1864551"/>
            <a:ext cx="2028825" cy="18478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5DF88D3-0829-3880-8762-50FC46D197B5}"/>
              </a:ext>
            </a:extLst>
          </p:cNvPr>
          <p:cNvSpPr txBox="1"/>
          <p:nvPr/>
        </p:nvSpPr>
        <p:spPr>
          <a:xfrm>
            <a:off x="7312662" y="4343400"/>
            <a:ext cx="44246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Enable I2C set standard frequency 100000 Hz</a:t>
            </a:r>
          </a:p>
          <a:p>
            <a:r>
              <a:rPr lang="en-US" dirty="0"/>
              <a:t>Set address to 0 (MASTER)</a:t>
            </a:r>
          </a:p>
          <a:p>
            <a:r>
              <a:rPr lang="en-US" dirty="0"/>
              <a:t>Set PC13 to Input</a:t>
            </a:r>
            <a:endParaRPr lang="th-TH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81826D8-632C-2456-AFEA-7C6C63A465E9}"/>
              </a:ext>
            </a:extLst>
          </p:cNvPr>
          <p:cNvSpPr/>
          <p:nvPr/>
        </p:nvSpPr>
        <p:spPr>
          <a:xfrm>
            <a:off x="1097280" y="3349950"/>
            <a:ext cx="758952" cy="2875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832C30-96C6-A2E1-C391-4594C1483359}"/>
              </a:ext>
            </a:extLst>
          </p:cNvPr>
          <p:cNvSpPr/>
          <p:nvPr/>
        </p:nvSpPr>
        <p:spPr>
          <a:xfrm>
            <a:off x="3069336" y="2112462"/>
            <a:ext cx="3706368" cy="2875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00EEF0-D314-7CBD-6B2D-6394197CD82E}"/>
              </a:ext>
            </a:extLst>
          </p:cNvPr>
          <p:cNvSpPr/>
          <p:nvPr/>
        </p:nvSpPr>
        <p:spPr>
          <a:xfrm>
            <a:off x="3069336" y="3637470"/>
            <a:ext cx="3026664" cy="5962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52EA2F2-3D8E-46ED-D96B-010FA0B97C2D}"/>
              </a:ext>
            </a:extLst>
          </p:cNvPr>
          <p:cNvSpPr/>
          <p:nvPr/>
        </p:nvSpPr>
        <p:spPr>
          <a:xfrm>
            <a:off x="8869680" y="2752860"/>
            <a:ext cx="1301496" cy="2875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9251612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0B6B8-9B30-0290-6897-DB7718DF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6 I2C (MASTER)</a:t>
            </a:r>
            <a:endParaRPr lang="th-T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6E7B99-1567-B08D-64D0-DDCD2FD85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30555" y="1928559"/>
            <a:ext cx="4958544" cy="40227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601ADD-BDD2-5D2A-F50B-4BA19E4259F4}"/>
              </a:ext>
            </a:extLst>
          </p:cNvPr>
          <p:cNvSpPr txBox="1"/>
          <p:nvPr/>
        </p:nvSpPr>
        <p:spPr>
          <a:xfrm>
            <a:off x="1097280" y="2176272"/>
            <a:ext cx="4195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Set pullup PA9(SCL) , PA10(SDA) </a:t>
            </a:r>
            <a:endParaRPr lang="th-TH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CEF83A-B008-A169-93F3-3FB400E304FB}"/>
              </a:ext>
            </a:extLst>
          </p:cNvPr>
          <p:cNvSpPr/>
          <p:nvPr/>
        </p:nvSpPr>
        <p:spPr>
          <a:xfrm>
            <a:off x="8574024" y="2832798"/>
            <a:ext cx="633984" cy="5962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E4FA0D-1358-4688-D0F2-145FDFA8D0C7}"/>
              </a:ext>
            </a:extLst>
          </p:cNvPr>
          <p:cNvSpPr/>
          <p:nvPr/>
        </p:nvSpPr>
        <p:spPr>
          <a:xfrm>
            <a:off x="8698992" y="5097462"/>
            <a:ext cx="1862328" cy="29749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3D1414F-A6D6-EB78-C4D5-4B32DBAC825D}"/>
              </a:ext>
            </a:extLst>
          </p:cNvPr>
          <p:cNvSpPr/>
          <p:nvPr/>
        </p:nvSpPr>
        <p:spPr>
          <a:xfrm>
            <a:off x="5648714" y="2407104"/>
            <a:ext cx="894572" cy="2696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5935026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0B6B8-9B30-0290-6897-DB7718DF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6 I2C (MASTER)</a:t>
            </a:r>
            <a:endParaRPr lang="th-TH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F19C0E-04F6-877B-72D0-414A4F984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1192" y="2046902"/>
            <a:ext cx="4078224" cy="4023360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BEGIN 2 */</a:t>
            </a:r>
            <a:endParaRPr lang="en-US" sz="9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unsigned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9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data[10] = </a:t>
            </a:r>
            <a:r>
              <a:rPr lang="en-US" sz="9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900" u="sng" dirty="0" err="1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haruhi</a:t>
            </a:r>
            <a:r>
              <a:rPr lang="en-US" sz="9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END 2 */</a:t>
            </a:r>
            <a:endParaRPr lang="en-US" sz="9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b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Infinite loop */</a:t>
            </a:r>
            <a:endParaRPr lang="en-US" sz="9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BEGIN WHILE */</a:t>
            </a:r>
            <a:endParaRPr lang="en-US" sz="9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while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(1)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END WHILE */</a:t>
            </a:r>
            <a:endParaRPr lang="en-US" sz="9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b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BEGIN 3 */</a:t>
            </a:r>
            <a:endParaRPr lang="en-US" sz="9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9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HAL_GPIO_ReadPin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(GPIOC, GPIO_PIN_13) == 0){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HAL_GPIO_WritePin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9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LED_GREEN_GPIO_Port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9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LED_GREEN_Pin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0);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HAL_I2C_Master_Transmit(&amp;hi2c1, 0x03 &lt;&lt; 1, data, 6, 1000);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HAL_GPIO_WritePin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9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LED_GREEN_GPIO_Port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9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LED_GREEN_Pin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1);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HAL_I2C_Master_Transmit(&amp;hi2c1, 0x04 &lt;&lt; 1, data, 6, 1000);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HAL_Delay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(2000);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data[0]++;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(data[0] &gt; </a:t>
            </a:r>
            <a:r>
              <a:rPr lang="en-US" sz="9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'z'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data[0] = </a:t>
            </a:r>
            <a:r>
              <a:rPr lang="en-US" sz="9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'a'</a:t>
            </a: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END 3 */</a:t>
            </a:r>
            <a:endParaRPr lang="en-US" sz="9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th-TH" sz="9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1F389CE-80F8-0150-191F-DB11179A8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151486"/>
            <a:ext cx="5181600" cy="368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060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6F7F9-7258-27C7-DBBD-F871BAC79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Simplest communication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5D43D-F53D-5437-7869-034A3EF2E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235033"/>
            <a:ext cx="10058400" cy="3658773"/>
          </a:xfrm>
        </p:spPr>
        <p:txBody>
          <a:bodyPr>
            <a:normAutofit/>
          </a:bodyPr>
          <a:lstStyle/>
          <a:p>
            <a:r>
              <a:rPr lang="en-US" sz="3200" dirty="0"/>
              <a:t>Send 1 bit or 1 state at a time (GPIO)</a:t>
            </a:r>
            <a:endParaRPr lang="th-TH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918723-E82A-1C00-15F0-9C97F0CF85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614" y="3119611"/>
            <a:ext cx="2280888" cy="27017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6DF16E6-3069-3DBF-C8EA-2B805A8CBB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2955" y="3119611"/>
            <a:ext cx="2280888" cy="2701766"/>
          </a:xfrm>
          <a:prstGeom prst="rect">
            <a:avLst/>
          </a:prstGeom>
        </p:spPr>
      </p:pic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8D413132-43B9-32B5-48A0-FCAF059FA62A}"/>
              </a:ext>
            </a:extLst>
          </p:cNvPr>
          <p:cNvCxnSpPr/>
          <p:nvPr/>
        </p:nvCxnSpPr>
        <p:spPr>
          <a:xfrm>
            <a:off x="4227968" y="4173648"/>
            <a:ext cx="3069125" cy="742384"/>
          </a:xfrm>
          <a:prstGeom prst="bentConnector3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C7CB6BF-799C-C56B-8872-218E9CDCB116}"/>
              </a:ext>
            </a:extLst>
          </p:cNvPr>
          <p:cNvSpPr txBox="1"/>
          <p:nvPr/>
        </p:nvSpPr>
        <p:spPr>
          <a:xfrm>
            <a:off x="4227968" y="3804316"/>
            <a:ext cx="1076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GPIOA 12</a:t>
            </a:r>
            <a:endParaRPr lang="th-TH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69D3AE-340B-7990-02DF-DBC6E3F495FF}"/>
              </a:ext>
            </a:extLst>
          </p:cNvPr>
          <p:cNvSpPr txBox="1"/>
          <p:nvPr/>
        </p:nvSpPr>
        <p:spPr>
          <a:xfrm>
            <a:off x="6126480" y="4957703"/>
            <a:ext cx="95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GPIOC 5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6685722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9BD54-E8F2-443F-BB3C-D0800AD45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7 I2C Slave</a:t>
            </a:r>
            <a:endParaRPr lang="th-T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E814E4-66A5-8744-61E1-285700547B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937703"/>
            <a:ext cx="4606332" cy="402272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1C93C7-34AA-1A06-A4E0-86B2C0720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127" y="1937703"/>
            <a:ext cx="4819650" cy="10191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775210A-0650-51F5-2F49-69E0BBC82D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1127" y="3157221"/>
            <a:ext cx="4914900" cy="9715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BA8256C-3B98-C739-8EBB-5AE31844CC5B}"/>
              </a:ext>
            </a:extLst>
          </p:cNvPr>
          <p:cNvSpPr/>
          <p:nvPr/>
        </p:nvSpPr>
        <p:spPr>
          <a:xfrm>
            <a:off x="2640338" y="2312469"/>
            <a:ext cx="2791198" cy="2696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03B41D9-038D-C286-B565-C7DC2968A833}"/>
              </a:ext>
            </a:extLst>
          </p:cNvPr>
          <p:cNvSpPr/>
          <p:nvPr/>
        </p:nvSpPr>
        <p:spPr>
          <a:xfrm>
            <a:off x="1243584" y="4620966"/>
            <a:ext cx="758952" cy="2875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3B7453-FE99-7931-85EC-35E0B5C07CD6}"/>
              </a:ext>
            </a:extLst>
          </p:cNvPr>
          <p:cNvSpPr/>
          <p:nvPr/>
        </p:nvSpPr>
        <p:spPr>
          <a:xfrm>
            <a:off x="2676948" y="3949065"/>
            <a:ext cx="3026664" cy="5962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01A5D93-D1F1-1F85-4380-8EE1B6FC022F}"/>
              </a:ext>
            </a:extLst>
          </p:cNvPr>
          <p:cNvSpPr txBox="1"/>
          <p:nvPr/>
        </p:nvSpPr>
        <p:spPr>
          <a:xfrm>
            <a:off x="6670047" y="4620966"/>
            <a:ext cx="44246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Enable I2C set standard frequency 100000 Hz</a:t>
            </a:r>
          </a:p>
          <a:p>
            <a:r>
              <a:rPr lang="en-US" dirty="0"/>
              <a:t>Set address to 0x03 and 0x04</a:t>
            </a:r>
          </a:p>
          <a:p>
            <a:r>
              <a:rPr lang="en-US" dirty="0"/>
              <a:t>Enable I2C1 and UART2 interrupt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6533225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0B6B8-9B30-0290-6897-DB7718DF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7 I2C Slave</a:t>
            </a:r>
            <a:endParaRPr lang="th-T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6E7B99-1567-B08D-64D0-DDCD2FD85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30555" y="1928559"/>
            <a:ext cx="4958544" cy="40227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601ADD-BDD2-5D2A-F50B-4BA19E4259F4}"/>
              </a:ext>
            </a:extLst>
          </p:cNvPr>
          <p:cNvSpPr txBox="1"/>
          <p:nvPr/>
        </p:nvSpPr>
        <p:spPr>
          <a:xfrm>
            <a:off x="1097280" y="2176272"/>
            <a:ext cx="4195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Set pullup PA9(SCL) , PA10(SDA) </a:t>
            </a:r>
            <a:endParaRPr lang="th-TH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CEF83A-B008-A169-93F3-3FB400E304FB}"/>
              </a:ext>
            </a:extLst>
          </p:cNvPr>
          <p:cNvSpPr/>
          <p:nvPr/>
        </p:nvSpPr>
        <p:spPr>
          <a:xfrm>
            <a:off x="8574024" y="2832798"/>
            <a:ext cx="633984" cy="5962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E4FA0D-1358-4688-D0F2-145FDFA8D0C7}"/>
              </a:ext>
            </a:extLst>
          </p:cNvPr>
          <p:cNvSpPr/>
          <p:nvPr/>
        </p:nvSpPr>
        <p:spPr>
          <a:xfrm>
            <a:off x="8698992" y="5097462"/>
            <a:ext cx="1862328" cy="29749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3D1414F-A6D6-EB78-C4D5-4B32DBAC825D}"/>
              </a:ext>
            </a:extLst>
          </p:cNvPr>
          <p:cNvSpPr/>
          <p:nvPr/>
        </p:nvSpPr>
        <p:spPr>
          <a:xfrm>
            <a:off x="5648714" y="2407104"/>
            <a:ext cx="894572" cy="2696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70447453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0B6B8-9B30-0290-6897-DB7718DF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7 I2C Slave</a:t>
            </a:r>
            <a:endParaRPr lang="th-TH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E54D06-5BC3-7447-0B19-F3C9D02821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4632" y="1908651"/>
            <a:ext cx="7290816" cy="4023360"/>
          </a:xfrm>
        </p:spPr>
        <p:txBody>
          <a:bodyPr>
            <a:normAutofit fontScale="92500" lnSpcReduction="10000"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BEGIN 4 */</a:t>
            </a:r>
            <a:endParaRPr lang="en-US" sz="10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HAL_I2C_ListenCpltCallback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I2C_HandleTypeDef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*hi2c)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HAL_I2C_EnableListen_IT(hi2c);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b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endParaRPr lang="en-US" sz="10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extern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HAL_I2C_AddrCallback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I2C_HandleTypeDef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*hi2c, </a:t>
            </a:r>
            <a:r>
              <a:rPr lang="en-US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uint8_t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TransferDirection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uint16_t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AddrMatchCode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TransferDirection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== I2C_DIRECTION_TRANSMIT) </a:t>
            </a:r>
            <a:r>
              <a:rPr lang="en-US" sz="10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// if the master wants to transmit the data</a:t>
            </a:r>
            <a:endParaRPr lang="en-US" sz="10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HAL_I2C_Slave_Sequential_Receive_IT(hi2c, data, 6, I2C_FIRST_AND_LAST_FRAME);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// master requesting the data is not supported yet</a:t>
            </a:r>
            <a:endParaRPr lang="en-US" sz="10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Error_Handler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b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endParaRPr lang="en-US" sz="10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HAL_I2C_SlaveRxCpltCallback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I2C_HandleTypeDef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*hi2c)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(hi2c == &amp;hi2c1){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HAL_UART_Transmit_IT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(&amp;huart2, data, 6);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HAL_I2C_ErrorCallback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I2C_HandleTypeDef</a:t>
            </a: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*hi2c)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HAL_I2C_EnableListen_IT(hi2c);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br>
              <a:rPr lang="en-US" sz="10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endParaRPr lang="en-US" sz="10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END 4 */</a:t>
            </a:r>
            <a:endParaRPr lang="en-US" sz="10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th-TH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6375F0-0D3D-0B65-EA24-0DDF03519EF7}"/>
              </a:ext>
            </a:extLst>
          </p:cNvPr>
          <p:cNvSpPr txBox="1"/>
          <p:nvPr/>
        </p:nvSpPr>
        <p:spPr>
          <a:xfrm>
            <a:off x="798576" y="3128918"/>
            <a:ext cx="3079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BEGIN 2 */</a:t>
            </a:r>
            <a:endParaRPr lang="en-US" sz="12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HAL_I2C_EnableListen_IT(&amp;hi2c1);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END 2 */</a:t>
            </a:r>
            <a:endParaRPr lang="en-US" sz="12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86502C-9ECA-16F6-9930-6A0324C737ED}"/>
              </a:ext>
            </a:extLst>
          </p:cNvPr>
          <p:cNvSpPr txBox="1"/>
          <p:nvPr/>
        </p:nvSpPr>
        <p:spPr>
          <a:xfrm>
            <a:off x="798576" y="2109973"/>
            <a:ext cx="31706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BEGIN 0 */</a:t>
            </a:r>
            <a:endParaRPr lang="en-US" sz="12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data[10] = </a:t>
            </a:r>
            <a:r>
              <a:rPr lang="en-US" sz="12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"A\r\n"</a:t>
            </a:r>
            <a:r>
              <a:rPr lang="en-US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solidFill>
                  <a:srgbClr val="3F7F5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/* USER CODE END 0 */</a:t>
            </a:r>
            <a:endParaRPr lang="en-US" sz="12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23164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4A151-65C5-C617-C6AB-B4EDC2710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I2C topology</a:t>
            </a:r>
            <a:endParaRPr lang="th-TH" dirty="0"/>
          </a:p>
        </p:txBody>
      </p:sp>
      <p:pic>
        <p:nvPicPr>
          <p:cNvPr id="4" name="Content Placeholder 4" descr="A red and blue lines on a black background&#10;&#10;Description automatically generated">
            <a:extLst>
              <a:ext uri="{FF2B5EF4-FFF2-40B4-BE49-F238E27FC236}">
                <a16:creationId xmlns:a16="http://schemas.microsoft.com/office/drawing/2014/main" id="{81521A3B-9135-7964-DA23-85847B4D22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1715" y="2029143"/>
            <a:ext cx="2988570" cy="4022725"/>
          </a:xfrm>
        </p:spPr>
      </p:pic>
    </p:spTree>
    <p:extLst>
      <p:ext uri="{BB962C8B-B14F-4D97-AF65-F5344CB8AC3E}">
        <p14:creationId xmlns:p14="http://schemas.microsoft.com/office/powerpoint/2010/main" val="253647502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No description available.">
            <a:extLst>
              <a:ext uri="{FF2B5EF4-FFF2-40B4-BE49-F238E27FC236}">
                <a16:creationId xmlns:a16="http://schemas.microsoft.com/office/drawing/2014/main" id="{46F5CF41-CB20-80F4-91FB-E56D032DF6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2616" y="470916"/>
            <a:ext cx="6906768" cy="5180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7797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3884A-138B-893A-C442-A55A5E1D9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of communication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00DD3-5C9B-F252-626C-4EA4A2032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800" dirty="0"/>
              <a:t>Categorize by direction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Simplex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Half duplex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Full duplex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sz="28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2800" dirty="0"/>
              <a:t>Categorize by topology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Master-slave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One-to-one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broadcast</a:t>
            </a:r>
            <a:endParaRPr lang="th-TH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AB311A-EB2A-D8C4-D235-F04350965423}"/>
              </a:ext>
            </a:extLst>
          </p:cNvPr>
          <p:cNvSpPr txBox="1"/>
          <p:nvPr/>
        </p:nvSpPr>
        <p:spPr>
          <a:xfrm>
            <a:off x="5766606" y="1845734"/>
            <a:ext cx="4510888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800" dirty="0"/>
              <a:t>Categorize by Clock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400" dirty="0"/>
              <a:t>Synchronous (Time base)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400" dirty="0"/>
              <a:t>Asynchronous (clock base)</a:t>
            </a:r>
            <a:endParaRPr lang="th-TH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9CE755-F18F-99AE-7B34-745E7D469F04}"/>
              </a:ext>
            </a:extLst>
          </p:cNvPr>
          <p:cNvSpPr txBox="1"/>
          <p:nvPr/>
        </p:nvSpPr>
        <p:spPr>
          <a:xfrm>
            <a:off x="7356234" y="3821910"/>
            <a:ext cx="164359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LAN</a:t>
            </a:r>
          </a:p>
          <a:p>
            <a:r>
              <a:rPr lang="en-US" dirty="0"/>
              <a:t>GSP</a:t>
            </a:r>
          </a:p>
          <a:p>
            <a:r>
              <a:rPr lang="en-US" dirty="0"/>
              <a:t>UART</a:t>
            </a:r>
          </a:p>
          <a:p>
            <a:r>
              <a:rPr lang="en-US" dirty="0"/>
              <a:t>USART</a:t>
            </a:r>
          </a:p>
          <a:p>
            <a:r>
              <a:rPr lang="en-US" dirty="0"/>
              <a:t>SPI</a:t>
            </a:r>
          </a:p>
          <a:p>
            <a:r>
              <a:rPr lang="en-US" dirty="0"/>
              <a:t>I2C</a:t>
            </a:r>
          </a:p>
          <a:p>
            <a:r>
              <a:rPr lang="en-US" dirty="0"/>
              <a:t>One-wire-Serial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A06EBD-9F94-DBD8-DAA0-DCF4ED7F1C42}"/>
              </a:ext>
            </a:extLst>
          </p:cNvPr>
          <p:cNvSpPr txBox="1"/>
          <p:nvPr/>
        </p:nvSpPr>
        <p:spPr>
          <a:xfrm>
            <a:off x="8387157" y="4076530"/>
            <a:ext cx="6126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?</a:t>
            </a:r>
            <a:endParaRPr lang="th-TH" sz="72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93AB9C6-2A28-FD7E-190C-B01FADFEA489}"/>
              </a:ext>
            </a:extLst>
          </p:cNvPr>
          <p:cNvSpPr/>
          <p:nvPr/>
        </p:nvSpPr>
        <p:spPr>
          <a:xfrm>
            <a:off x="6632343" y="3639493"/>
            <a:ext cx="2779413" cy="2525917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3548E0D-84D2-F7F6-72B7-CE34DC097AFC}"/>
              </a:ext>
            </a:extLst>
          </p:cNvPr>
          <p:cNvCxnSpPr>
            <a:stCxn id="8" idx="0"/>
            <a:endCxn id="5" idx="2"/>
          </p:cNvCxnSpPr>
          <p:nvPr/>
        </p:nvCxnSpPr>
        <p:spPr>
          <a:xfrm flipV="1">
            <a:off x="8022050" y="3107618"/>
            <a:ext cx="0" cy="53187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94E3585-D8C0-3633-629D-1044F9869389}"/>
              </a:ext>
            </a:extLst>
          </p:cNvPr>
          <p:cNvCxnSpPr>
            <a:stCxn id="8" idx="1"/>
          </p:cNvCxnSpPr>
          <p:nvPr/>
        </p:nvCxnSpPr>
        <p:spPr>
          <a:xfrm flipH="1" flipV="1">
            <a:off x="4427145" y="4902451"/>
            <a:ext cx="2205198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96B0B3-3D16-F58A-CAF6-28A42F2B82A1}"/>
              </a:ext>
            </a:extLst>
          </p:cNvPr>
          <p:cNvCxnSpPr>
            <a:stCxn id="8" idx="1"/>
          </p:cNvCxnSpPr>
          <p:nvPr/>
        </p:nvCxnSpPr>
        <p:spPr>
          <a:xfrm flipH="1" flipV="1">
            <a:off x="4264182" y="2476676"/>
            <a:ext cx="2368161" cy="242577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1365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D8F13-81B3-EFE1-412F-A5C2F769C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Categorize by direction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B3FED-B96A-8017-077D-7641FF06AD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2110630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r>
              <a:rPr lang="en-US" sz="4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Simplex -&gt; </a:t>
            </a:r>
            <a:r>
              <a:rPr lang="th-TH" sz="4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ส่งข้อมูลทางเดียว ไม่สามารถส่งข้อมูลกลับได้</a:t>
            </a:r>
            <a:endParaRPr lang="en-US" sz="40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marL="201168" lvl="1" indent="0">
              <a:buNone/>
            </a:pPr>
            <a:r>
              <a:rPr lang="en-US" sz="4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Full duplex</a:t>
            </a:r>
            <a:r>
              <a:rPr lang="th-TH" sz="4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 </a:t>
            </a:r>
            <a:r>
              <a:rPr lang="en-US" sz="4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-&gt; </a:t>
            </a:r>
            <a:r>
              <a:rPr lang="th-TH" sz="4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ส่งข้อไปกลับพร้อมกันได้</a:t>
            </a:r>
          </a:p>
          <a:p>
            <a:pPr marL="201168" lvl="1" indent="0">
              <a:buNone/>
            </a:pPr>
            <a:r>
              <a:rPr lang="en-US" sz="4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Half duplex -&gt; </a:t>
            </a:r>
            <a:r>
              <a:rPr lang="th-TH" sz="4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ส่งข้อไปกลับ</a:t>
            </a:r>
            <a:r>
              <a:rPr lang="en-US" sz="4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 </a:t>
            </a:r>
            <a:r>
              <a:rPr lang="th-TH" sz="4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แต่ทำพร้อมกันไม่ได้</a:t>
            </a:r>
          </a:p>
          <a:p>
            <a:pPr marL="201168" lvl="1" indent="0">
              <a:buNone/>
            </a:pPr>
            <a:endParaRPr lang="en-US" sz="40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endParaRPr lang="th-TH" sz="40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64A39D-A18A-1C64-6C57-D7A94929E11D}"/>
              </a:ext>
            </a:extLst>
          </p:cNvPr>
          <p:cNvSpPr txBox="1"/>
          <p:nvPr/>
        </p:nvSpPr>
        <p:spPr>
          <a:xfrm>
            <a:off x="1665838" y="487076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h-TH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535DC1B-4347-86E9-1205-45B3A0DFD2A8}"/>
              </a:ext>
            </a:extLst>
          </p:cNvPr>
          <p:cNvSpPr/>
          <p:nvPr/>
        </p:nvSpPr>
        <p:spPr>
          <a:xfrm>
            <a:off x="912549" y="4717285"/>
            <a:ext cx="570369" cy="594762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A</a:t>
            </a:r>
            <a:endParaRPr lang="th-TH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4CA6F4-9F0C-B82B-8E9A-5C62A207C5F6}"/>
              </a:ext>
            </a:extLst>
          </p:cNvPr>
          <p:cNvSpPr/>
          <p:nvPr/>
        </p:nvSpPr>
        <p:spPr>
          <a:xfrm>
            <a:off x="2214739" y="4717285"/>
            <a:ext cx="570369" cy="594762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B</a:t>
            </a:r>
            <a:endParaRPr lang="th-TH" sz="24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000E00B-D08A-CE70-439F-5AC611DDD162}"/>
              </a:ext>
            </a:extLst>
          </p:cNvPr>
          <p:cNvCxnSpPr>
            <a:stCxn id="5" idx="3"/>
          </p:cNvCxnSpPr>
          <p:nvPr/>
        </p:nvCxnSpPr>
        <p:spPr>
          <a:xfrm>
            <a:off x="1482918" y="5014666"/>
            <a:ext cx="73182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7D080D32-2A04-D847-4974-1123281E2870}"/>
              </a:ext>
            </a:extLst>
          </p:cNvPr>
          <p:cNvSpPr/>
          <p:nvPr/>
        </p:nvSpPr>
        <p:spPr>
          <a:xfrm>
            <a:off x="4333250" y="4645334"/>
            <a:ext cx="570369" cy="594762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A</a:t>
            </a:r>
            <a:endParaRPr lang="th-TH" sz="2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7AAA15-138C-7381-6BA3-6566EEB08961}"/>
              </a:ext>
            </a:extLst>
          </p:cNvPr>
          <p:cNvSpPr/>
          <p:nvPr/>
        </p:nvSpPr>
        <p:spPr>
          <a:xfrm>
            <a:off x="5635440" y="4645334"/>
            <a:ext cx="570369" cy="594762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B</a:t>
            </a:r>
            <a:endParaRPr lang="th-TH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63A84B2-9BA1-F53C-DCD5-0A5739C499BD}"/>
              </a:ext>
            </a:extLst>
          </p:cNvPr>
          <p:cNvCxnSpPr>
            <a:endCxn id="10" idx="1"/>
          </p:cNvCxnSpPr>
          <p:nvPr/>
        </p:nvCxnSpPr>
        <p:spPr>
          <a:xfrm flipV="1">
            <a:off x="4934139" y="4942715"/>
            <a:ext cx="701301" cy="477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217ABD75-4E3D-3EAF-233D-B0074A12F935}"/>
              </a:ext>
            </a:extLst>
          </p:cNvPr>
          <p:cNvSpPr/>
          <p:nvPr/>
        </p:nvSpPr>
        <p:spPr>
          <a:xfrm>
            <a:off x="8488791" y="4645334"/>
            <a:ext cx="570369" cy="594762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A</a:t>
            </a:r>
            <a:endParaRPr lang="th-TH" sz="2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CDB63FF-7C2C-8231-3F49-3E7E0099EB8F}"/>
              </a:ext>
            </a:extLst>
          </p:cNvPr>
          <p:cNvSpPr/>
          <p:nvPr/>
        </p:nvSpPr>
        <p:spPr>
          <a:xfrm>
            <a:off x="9790981" y="4645334"/>
            <a:ext cx="570369" cy="594762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B</a:t>
            </a:r>
            <a:endParaRPr lang="th-TH" sz="2400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69BAB97-F2D1-D81C-7311-EF845BC27F28}"/>
              </a:ext>
            </a:extLst>
          </p:cNvPr>
          <p:cNvCxnSpPr>
            <a:stCxn id="18" idx="3"/>
          </p:cNvCxnSpPr>
          <p:nvPr/>
        </p:nvCxnSpPr>
        <p:spPr>
          <a:xfrm>
            <a:off x="9059160" y="4942715"/>
            <a:ext cx="73182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0C0D869D-977B-2ACF-EEC3-F8AED2B1C0FD}"/>
              </a:ext>
            </a:extLst>
          </p:cNvPr>
          <p:cNvCxnSpPr>
            <a:stCxn id="19" idx="0"/>
            <a:endCxn id="18" idx="0"/>
          </p:cNvCxnSpPr>
          <p:nvPr/>
        </p:nvCxnSpPr>
        <p:spPr>
          <a:xfrm rot="16200000" flipV="1">
            <a:off x="9425071" y="3994239"/>
            <a:ext cx="12700" cy="1302190"/>
          </a:xfrm>
          <a:prstGeom prst="bentConnector3">
            <a:avLst>
              <a:gd name="adj1" fmla="val 322574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75EC56AD-5B65-9B92-4178-98F74DCD42A4}"/>
              </a:ext>
            </a:extLst>
          </p:cNvPr>
          <p:cNvSpPr txBox="1"/>
          <p:nvPr/>
        </p:nvSpPr>
        <p:spPr>
          <a:xfrm>
            <a:off x="1099529" y="5605707"/>
            <a:ext cx="13173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Simplex</a:t>
            </a:r>
            <a:endParaRPr lang="th-TH" sz="28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80B9676-FA15-C83D-4050-C81C57A4A798}"/>
              </a:ext>
            </a:extLst>
          </p:cNvPr>
          <p:cNvSpPr txBox="1"/>
          <p:nvPr/>
        </p:nvSpPr>
        <p:spPr>
          <a:xfrm>
            <a:off x="4384211" y="5605707"/>
            <a:ext cx="18912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Half-Duplex</a:t>
            </a:r>
            <a:endParaRPr lang="th-TH" sz="28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803DB9-797C-F5A1-2901-F4F7BFA6BA60}"/>
              </a:ext>
            </a:extLst>
          </p:cNvPr>
          <p:cNvSpPr txBox="1"/>
          <p:nvPr/>
        </p:nvSpPr>
        <p:spPr>
          <a:xfrm>
            <a:off x="8551823" y="5605707"/>
            <a:ext cx="18222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Full-Duplex</a:t>
            </a:r>
            <a:endParaRPr lang="th-TH" sz="2800" dirty="0"/>
          </a:p>
        </p:txBody>
      </p:sp>
    </p:spTree>
    <p:extLst>
      <p:ext uri="{BB962C8B-B14F-4D97-AF65-F5344CB8AC3E}">
        <p14:creationId xmlns:p14="http://schemas.microsoft.com/office/powerpoint/2010/main" val="2247159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D8F13-81B3-EFE1-412F-A5C2F769C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Categorize by topology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B3FED-B96A-8017-077D-7641FF06AD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9421" y="1927215"/>
            <a:ext cx="10654118" cy="4023360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r>
              <a:rPr lang="en-US" sz="2800" dirty="0"/>
              <a:t>One-to-one -&gt; only 2 MCU in network</a:t>
            </a:r>
          </a:p>
          <a:p>
            <a:pPr marL="201168" lvl="1" indent="0">
              <a:buNone/>
            </a:pPr>
            <a:r>
              <a:rPr lang="en-US" sz="2800" dirty="0"/>
              <a:t>Master-slave -&gt; Master device control communication BUS</a:t>
            </a:r>
          </a:p>
          <a:p>
            <a:pPr marL="201168" lvl="1" indent="0">
              <a:buNone/>
            </a:pPr>
            <a:r>
              <a:rPr lang="en-US" sz="2800" dirty="0"/>
              <a:t>BUS -&gt; every device do same behavior</a:t>
            </a:r>
            <a:endParaRPr lang="th-TH" sz="2800" dirty="0"/>
          </a:p>
          <a:p>
            <a:endParaRPr lang="th-TH" sz="2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B2DE78-5A8A-B47B-A2CC-FC68B511939A}"/>
              </a:ext>
            </a:extLst>
          </p:cNvPr>
          <p:cNvSpPr/>
          <p:nvPr/>
        </p:nvSpPr>
        <p:spPr>
          <a:xfrm>
            <a:off x="453276" y="4690600"/>
            <a:ext cx="570369" cy="594762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A</a:t>
            </a:r>
            <a:endParaRPr lang="th-TH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9B24708-4457-5173-5372-EDC29C03C831}"/>
              </a:ext>
            </a:extLst>
          </p:cNvPr>
          <p:cNvSpPr/>
          <p:nvPr/>
        </p:nvSpPr>
        <p:spPr>
          <a:xfrm>
            <a:off x="1755466" y="4690600"/>
            <a:ext cx="570369" cy="594762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B</a:t>
            </a:r>
            <a:endParaRPr lang="th-TH" sz="2400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9AE9144-19EC-787C-4E7B-DEBF980268C9}"/>
              </a:ext>
            </a:extLst>
          </p:cNvPr>
          <p:cNvCxnSpPr>
            <a:stCxn id="4" idx="3"/>
          </p:cNvCxnSpPr>
          <p:nvPr/>
        </p:nvCxnSpPr>
        <p:spPr>
          <a:xfrm>
            <a:off x="1023645" y="4987981"/>
            <a:ext cx="73182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BFBDD8AE-936B-508D-E6BC-B7415E14DDD0}"/>
              </a:ext>
            </a:extLst>
          </p:cNvPr>
          <p:cNvCxnSpPr>
            <a:stCxn id="5" idx="0"/>
            <a:endCxn id="4" idx="0"/>
          </p:cNvCxnSpPr>
          <p:nvPr/>
        </p:nvCxnSpPr>
        <p:spPr>
          <a:xfrm rot="16200000" flipV="1">
            <a:off x="1389556" y="4039505"/>
            <a:ext cx="12700" cy="1302190"/>
          </a:xfrm>
          <a:prstGeom prst="bentConnector3">
            <a:avLst>
              <a:gd name="adj1" fmla="val 322574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7108B9E-845F-B5DD-C27B-04E97672D806}"/>
              </a:ext>
            </a:extLst>
          </p:cNvPr>
          <p:cNvSpPr txBox="1"/>
          <p:nvPr/>
        </p:nvSpPr>
        <p:spPr>
          <a:xfrm>
            <a:off x="413653" y="5521531"/>
            <a:ext cx="18626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One to One</a:t>
            </a:r>
            <a:endParaRPr lang="th-TH" sz="28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4D2123-7ED6-4A97-4809-FCF6F65956F8}"/>
              </a:ext>
            </a:extLst>
          </p:cNvPr>
          <p:cNvSpPr/>
          <p:nvPr/>
        </p:nvSpPr>
        <p:spPr>
          <a:xfrm>
            <a:off x="3376036" y="4597329"/>
            <a:ext cx="570369" cy="594762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M</a:t>
            </a:r>
            <a:endParaRPr lang="th-TH" sz="2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CE7333-9D2B-D05C-E94B-8EFCBCFE1800}"/>
              </a:ext>
            </a:extLst>
          </p:cNvPr>
          <p:cNvSpPr/>
          <p:nvPr/>
        </p:nvSpPr>
        <p:spPr>
          <a:xfrm>
            <a:off x="4678226" y="4597329"/>
            <a:ext cx="570369" cy="594762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S1</a:t>
            </a:r>
            <a:endParaRPr lang="th-TH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10CC33-21CB-07BE-60A4-C832E10A959B}"/>
              </a:ext>
            </a:extLst>
          </p:cNvPr>
          <p:cNvSpPr txBox="1"/>
          <p:nvPr/>
        </p:nvSpPr>
        <p:spPr>
          <a:xfrm>
            <a:off x="4147085" y="5427356"/>
            <a:ext cx="20267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Master slave</a:t>
            </a:r>
            <a:endParaRPr lang="th-TH" sz="28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0AC17A5-3942-3680-58DC-4DDCF3C40F64}"/>
              </a:ext>
            </a:extLst>
          </p:cNvPr>
          <p:cNvSpPr/>
          <p:nvPr/>
        </p:nvSpPr>
        <p:spPr>
          <a:xfrm>
            <a:off x="5463764" y="4590978"/>
            <a:ext cx="570369" cy="594762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S2</a:t>
            </a:r>
            <a:endParaRPr lang="th-TH" sz="24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8015B72-59EE-A4B2-B1F6-4A38C75BF332}"/>
              </a:ext>
            </a:extLst>
          </p:cNvPr>
          <p:cNvSpPr/>
          <p:nvPr/>
        </p:nvSpPr>
        <p:spPr>
          <a:xfrm>
            <a:off x="6264994" y="4590978"/>
            <a:ext cx="570369" cy="594762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S3</a:t>
            </a:r>
            <a:endParaRPr lang="th-TH" sz="2400" dirty="0"/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F4DC7C2-58DB-06A2-F2B1-4438DFF274DC}"/>
              </a:ext>
            </a:extLst>
          </p:cNvPr>
          <p:cNvCxnSpPr>
            <a:stCxn id="9" idx="0"/>
            <a:endCxn id="15" idx="0"/>
          </p:cNvCxnSpPr>
          <p:nvPr/>
        </p:nvCxnSpPr>
        <p:spPr>
          <a:xfrm rot="5400000" flipH="1" flipV="1">
            <a:off x="5102525" y="3149675"/>
            <a:ext cx="6351" cy="2888958"/>
          </a:xfrm>
          <a:prstGeom prst="bentConnector3">
            <a:avLst>
              <a:gd name="adj1" fmla="val 9829161"/>
            </a:avLst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E3A9DBF3-D687-EBC8-0D51-E1CB1EE4A4EA}"/>
              </a:ext>
            </a:extLst>
          </p:cNvPr>
          <p:cNvCxnSpPr>
            <a:stCxn id="9" idx="0"/>
            <a:endCxn id="14" idx="0"/>
          </p:cNvCxnSpPr>
          <p:nvPr/>
        </p:nvCxnSpPr>
        <p:spPr>
          <a:xfrm rot="5400000" flipH="1" flipV="1">
            <a:off x="4701910" y="3550290"/>
            <a:ext cx="6351" cy="2087728"/>
          </a:xfrm>
          <a:prstGeom prst="bentConnector3">
            <a:avLst>
              <a:gd name="adj1" fmla="val 6122815"/>
            </a:avLst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596659DE-2382-F7E3-9E52-5C948AB35B13}"/>
              </a:ext>
            </a:extLst>
          </p:cNvPr>
          <p:cNvCxnSpPr>
            <a:stCxn id="9" idx="0"/>
            <a:endCxn id="10" idx="0"/>
          </p:cNvCxnSpPr>
          <p:nvPr/>
        </p:nvCxnSpPr>
        <p:spPr>
          <a:xfrm rot="5400000" flipH="1" flipV="1">
            <a:off x="4312316" y="3946234"/>
            <a:ext cx="12700" cy="1302190"/>
          </a:xfrm>
          <a:prstGeom prst="bentConnector3">
            <a:avLst>
              <a:gd name="adj1" fmla="val 1800000"/>
            </a:avLst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E027FFA8-0289-00F1-1F9C-AA9EC06F8C14}"/>
              </a:ext>
            </a:extLst>
          </p:cNvPr>
          <p:cNvSpPr/>
          <p:nvPr/>
        </p:nvSpPr>
        <p:spPr>
          <a:xfrm>
            <a:off x="8707984" y="4688023"/>
            <a:ext cx="570369" cy="594762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A</a:t>
            </a:r>
            <a:endParaRPr lang="th-TH" sz="24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1C5C88F-B711-1976-8A1D-48B8C34D6C34}"/>
              </a:ext>
            </a:extLst>
          </p:cNvPr>
          <p:cNvSpPr/>
          <p:nvPr/>
        </p:nvSpPr>
        <p:spPr>
          <a:xfrm>
            <a:off x="9763508" y="4681672"/>
            <a:ext cx="570369" cy="594762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B</a:t>
            </a:r>
            <a:endParaRPr lang="th-TH" sz="24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DDEBB31-CB00-5921-9725-9CA888AB8A6A}"/>
              </a:ext>
            </a:extLst>
          </p:cNvPr>
          <p:cNvSpPr txBox="1"/>
          <p:nvPr/>
        </p:nvSpPr>
        <p:spPr>
          <a:xfrm>
            <a:off x="9638679" y="5502815"/>
            <a:ext cx="776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BUS</a:t>
            </a:r>
            <a:endParaRPr lang="th-TH" sz="2800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56CED0E-4F3A-9C3F-5FD0-E0C9F2CC0603}"/>
              </a:ext>
            </a:extLst>
          </p:cNvPr>
          <p:cNvSpPr/>
          <p:nvPr/>
        </p:nvSpPr>
        <p:spPr>
          <a:xfrm>
            <a:off x="10775181" y="4681672"/>
            <a:ext cx="570369" cy="594762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C</a:t>
            </a:r>
            <a:endParaRPr lang="th-TH" sz="2400" dirty="0"/>
          </a:p>
        </p:txBody>
      </p: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5498E6F2-27EC-6FC4-1A5A-4D36A0D75905}"/>
              </a:ext>
            </a:extLst>
          </p:cNvPr>
          <p:cNvCxnSpPr>
            <a:stCxn id="32" idx="0"/>
            <a:endCxn id="33" idx="0"/>
          </p:cNvCxnSpPr>
          <p:nvPr/>
        </p:nvCxnSpPr>
        <p:spPr>
          <a:xfrm rot="5400000" flipH="1" flipV="1">
            <a:off x="9517756" y="4157086"/>
            <a:ext cx="6351" cy="1055524"/>
          </a:xfrm>
          <a:prstGeom prst="bentConnector3">
            <a:avLst>
              <a:gd name="adj1" fmla="val 2986648"/>
            </a:avLst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B8B17076-87AF-820D-0A11-C96CA8B241BB}"/>
              </a:ext>
            </a:extLst>
          </p:cNvPr>
          <p:cNvCxnSpPr>
            <a:stCxn id="32" idx="0"/>
            <a:endCxn id="37" idx="0"/>
          </p:cNvCxnSpPr>
          <p:nvPr/>
        </p:nvCxnSpPr>
        <p:spPr>
          <a:xfrm rot="5400000" flipH="1" flipV="1">
            <a:off x="10023592" y="3651250"/>
            <a:ext cx="6351" cy="2067197"/>
          </a:xfrm>
          <a:prstGeom prst="bentConnector3">
            <a:avLst>
              <a:gd name="adj1" fmla="val 9971705"/>
            </a:avLst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05DC45C2-D381-F504-9F4A-951FC53E086D}"/>
              </a:ext>
            </a:extLst>
          </p:cNvPr>
          <p:cNvCxnSpPr>
            <a:stCxn id="33" idx="0"/>
            <a:endCxn id="37" idx="0"/>
          </p:cNvCxnSpPr>
          <p:nvPr/>
        </p:nvCxnSpPr>
        <p:spPr>
          <a:xfrm rot="5400000" flipH="1" flipV="1">
            <a:off x="10554529" y="4175836"/>
            <a:ext cx="12700" cy="1011673"/>
          </a:xfrm>
          <a:prstGeom prst="bentConnector3">
            <a:avLst>
              <a:gd name="adj1" fmla="val 3083165"/>
            </a:avLst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4876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D8F13-81B3-EFE1-412F-A5C2F769C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Categorize by Clock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B3FED-B96A-8017-077D-7641FF06AD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2466" y="2083974"/>
            <a:ext cx="11369343" cy="269005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2400" dirty="0"/>
              <a:t>Synchronous (Time base) -&gt; speed define by time (pre-define)</a:t>
            </a:r>
          </a:p>
          <a:p>
            <a:pPr marL="457200" lvl="1" indent="0">
              <a:buNone/>
            </a:pPr>
            <a:br>
              <a:rPr lang="en-US" sz="2400" dirty="0"/>
            </a:br>
            <a:r>
              <a:rPr lang="en-US" sz="2400" dirty="0"/>
              <a:t>Asynchronous (clock base) -&gt; speed define by clock signal (data send with clock signal)</a:t>
            </a:r>
            <a:endParaRPr lang="th-TH" sz="2400" dirty="0"/>
          </a:p>
          <a:p>
            <a:endParaRPr lang="th-TH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68061AE-856E-6BD1-6067-0F83415110D6}"/>
              </a:ext>
            </a:extLst>
          </p:cNvPr>
          <p:cNvSpPr/>
          <p:nvPr/>
        </p:nvSpPr>
        <p:spPr>
          <a:xfrm>
            <a:off x="943371" y="4525878"/>
            <a:ext cx="570369" cy="594762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A</a:t>
            </a:r>
            <a:endParaRPr lang="th-TH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05C67D-5CDB-3ED5-9808-AB26E0C2D734}"/>
              </a:ext>
            </a:extLst>
          </p:cNvPr>
          <p:cNvSpPr/>
          <p:nvPr/>
        </p:nvSpPr>
        <p:spPr>
          <a:xfrm>
            <a:off x="3634873" y="4525878"/>
            <a:ext cx="570369" cy="594762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B</a:t>
            </a:r>
            <a:endParaRPr lang="th-TH" sz="2400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0CB0CF3-7BE6-6B32-C20B-C869614DA1F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1513740" y="4823259"/>
            <a:ext cx="2121133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1784B89-A48E-0978-5BCE-ECB26B6B8F40}"/>
              </a:ext>
            </a:extLst>
          </p:cNvPr>
          <p:cNvSpPr txBox="1"/>
          <p:nvPr/>
        </p:nvSpPr>
        <p:spPr>
          <a:xfrm>
            <a:off x="1218033" y="5404770"/>
            <a:ext cx="2299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Asynchronous</a:t>
            </a:r>
            <a:endParaRPr lang="th-TH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9542C4-692C-50A8-F3F0-834A58BC6415}"/>
              </a:ext>
            </a:extLst>
          </p:cNvPr>
          <p:cNvSpPr txBox="1"/>
          <p:nvPr/>
        </p:nvSpPr>
        <p:spPr>
          <a:xfrm>
            <a:off x="2274448" y="4893373"/>
            <a:ext cx="59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</a:t>
            </a:r>
            <a:endParaRPr lang="th-TH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9B81DF-F96B-76C0-87F9-01FE0C447A05}"/>
              </a:ext>
            </a:extLst>
          </p:cNvPr>
          <p:cNvSpPr txBox="1"/>
          <p:nvPr/>
        </p:nvSpPr>
        <p:spPr>
          <a:xfrm>
            <a:off x="1670721" y="4437681"/>
            <a:ext cx="1846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9600 data per sec</a:t>
            </a:r>
            <a:endParaRPr lang="th-TH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199B17B-8C63-0FE6-03A8-245724ACBFBD}"/>
              </a:ext>
            </a:extLst>
          </p:cNvPr>
          <p:cNvSpPr/>
          <p:nvPr/>
        </p:nvSpPr>
        <p:spPr>
          <a:xfrm>
            <a:off x="6754187" y="4525878"/>
            <a:ext cx="570369" cy="594762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A</a:t>
            </a:r>
            <a:endParaRPr lang="th-TH" sz="24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BD23D9-26AC-1425-10C8-173D94C7EF00}"/>
              </a:ext>
            </a:extLst>
          </p:cNvPr>
          <p:cNvSpPr/>
          <p:nvPr/>
        </p:nvSpPr>
        <p:spPr>
          <a:xfrm>
            <a:off x="9445689" y="4525878"/>
            <a:ext cx="570369" cy="594762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B</a:t>
            </a:r>
            <a:endParaRPr lang="th-TH" sz="2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6415105-A858-A401-F21E-A0B4575607E1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>
            <a:off x="7324556" y="4823259"/>
            <a:ext cx="2121133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543B40A-6BA0-E7FD-AE9A-73643F56FDAD}"/>
              </a:ext>
            </a:extLst>
          </p:cNvPr>
          <p:cNvSpPr txBox="1"/>
          <p:nvPr/>
        </p:nvSpPr>
        <p:spPr>
          <a:xfrm>
            <a:off x="7328378" y="5404770"/>
            <a:ext cx="2117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Synchronous</a:t>
            </a:r>
            <a:endParaRPr lang="th-TH" sz="2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7E60E8-A45D-AE5D-1566-AAF82ADD9312}"/>
              </a:ext>
            </a:extLst>
          </p:cNvPr>
          <p:cNvSpPr txBox="1"/>
          <p:nvPr/>
        </p:nvSpPr>
        <p:spPr>
          <a:xfrm>
            <a:off x="8085264" y="4893373"/>
            <a:ext cx="59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</a:t>
            </a:r>
            <a:endParaRPr lang="th-TH" dirty="0"/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B62E6B3F-C5A8-12F1-CA77-30C8ACCF8E42}"/>
              </a:ext>
            </a:extLst>
          </p:cNvPr>
          <p:cNvCxnSpPr>
            <a:stCxn id="12" idx="0"/>
            <a:endCxn id="13" idx="0"/>
          </p:cNvCxnSpPr>
          <p:nvPr/>
        </p:nvCxnSpPr>
        <p:spPr>
          <a:xfrm rot="5400000" flipH="1" flipV="1">
            <a:off x="8385123" y="3180127"/>
            <a:ext cx="12700" cy="2691502"/>
          </a:xfrm>
          <a:prstGeom prst="bentConnector3">
            <a:avLst>
              <a:gd name="adj1" fmla="val 2512874"/>
            </a:avLst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0B059D8-6819-5A63-4904-20B552990832}"/>
              </a:ext>
            </a:extLst>
          </p:cNvPr>
          <p:cNvSpPr txBox="1"/>
          <p:nvPr/>
        </p:nvSpPr>
        <p:spPr>
          <a:xfrm>
            <a:off x="8042720" y="3839556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Clock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254933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3DAE0-F25A-00F0-B42C-F7033AB09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STM availability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560D8-BD50-BBB8-90DB-25906666FF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Serial -&gt; UART -&gt; Asynchronous , FULL-Duplex</a:t>
            </a:r>
          </a:p>
          <a:p>
            <a:r>
              <a:rPr lang="en-US" sz="2400" dirty="0"/>
              <a:t>SPI -&gt; USART -&gt; Synchronous , Master slave, Half-Duplex</a:t>
            </a:r>
          </a:p>
          <a:p>
            <a:r>
              <a:rPr lang="en-US" sz="2400" dirty="0"/>
              <a:t>I2C -&gt; Two Wire -&gt; Synchronous , Master slave , Full-Duplex</a:t>
            </a:r>
          </a:p>
          <a:p>
            <a:r>
              <a:rPr lang="en-US" sz="2400" dirty="0"/>
              <a:t>CAN -&gt; CAN interface -&gt; Asynchronous , BUS, Half-Duplex</a:t>
            </a:r>
          </a:p>
          <a:p>
            <a:r>
              <a:rPr lang="en-US" sz="2400" dirty="0"/>
              <a:t>UCPD -&gt; Asynchronized</a:t>
            </a:r>
          </a:p>
          <a:p>
            <a:r>
              <a:rPr lang="en-US" sz="2400" dirty="0"/>
              <a:t>ETH -&gt; LAN</a:t>
            </a:r>
          </a:p>
          <a:p>
            <a:endParaRPr lang="en-US" sz="2400" dirty="0"/>
          </a:p>
          <a:p>
            <a:endParaRPr lang="th-TH" sz="2400" dirty="0"/>
          </a:p>
        </p:txBody>
      </p:sp>
    </p:spTree>
    <p:extLst>
      <p:ext uri="{BB962C8B-B14F-4D97-AF65-F5344CB8AC3E}">
        <p14:creationId xmlns:p14="http://schemas.microsoft.com/office/powerpoint/2010/main" val="402437177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3264</TotalTime>
  <Words>2211</Words>
  <Application>Microsoft Office PowerPoint</Application>
  <PresentationFormat>Widescreen</PresentationFormat>
  <Paragraphs>348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Aptos</vt:lpstr>
      <vt:lpstr>Arial</vt:lpstr>
      <vt:lpstr>Calibri</vt:lpstr>
      <vt:lpstr>Calibri Light</vt:lpstr>
      <vt:lpstr>Consolas</vt:lpstr>
      <vt:lpstr>Courier New</vt:lpstr>
      <vt:lpstr>TH Sarabun New</vt:lpstr>
      <vt:lpstr>Retrospect</vt:lpstr>
      <vt:lpstr>7.Communication</vt:lpstr>
      <vt:lpstr>PowerPoint Presentation</vt:lpstr>
      <vt:lpstr>Connectivity</vt:lpstr>
      <vt:lpstr>Simplest communication</vt:lpstr>
      <vt:lpstr>Type of communication</vt:lpstr>
      <vt:lpstr>Categorize by direction</vt:lpstr>
      <vt:lpstr>Categorize by topology</vt:lpstr>
      <vt:lpstr>Categorize by Clock</vt:lpstr>
      <vt:lpstr>STM availability</vt:lpstr>
      <vt:lpstr>Serial communication</vt:lpstr>
      <vt:lpstr>Serial communication data</vt:lpstr>
      <vt:lpstr>PowerPoint Presentation</vt:lpstr>
      <vt:lpstr>Serial communication</vt:lpstr>
      <vt:lpstr>UART</vt:lpstr>
      <vt:lpstr>Serial (UART) variant</vt:lpstr>
      <vt:lpstr>Serial (UART) variant</vt:lpstr>
      <vt:lpstr>Serial (UART) variant</vt:lpstr>
      <vt:lpstr>Communication programming sender</vt:lpstr>
      <vt:lpstr>LAB1</vt:lpstr>
      <vt:lpstr>Seeing the data</vt:lpstr>
      <vt:lpstr>PowerPoint Presentation</vt:lpstr>
      <vt:lpstr>Serial Receiver</vt:lpstr>
      <vt:lpstr>Lab 2 coding</vt:lpstr>
      <vt:lpstr>LAB2 blocking mode</vt:lpstr>
      <vt:lpstr>LAB 3 interrupt mode</vt:lpstr>
      <vt:lpstr>LAB 3 interrupt mode</vt:lpstr>
      <vt:lpstr>LAB 3 interrupt mode</vt:lpstr>
      <vt:lpstr>SPI</vt:lpstr>
      <vt:lpstr>LAB4 SPI (MASTER)</vt:lpstr>
      <vt:lpstr>LAB4 SPI (MASTER)</vt:lpstr>
      <vt:lpstr>LAB5 SPI (Slave)</vt:lpstr>
      <vt:lpstr>LAB5 SPI (Slave)</vt:lpstr>
      <vt:lpstr>LAB 4 &amp; 5 Topology</vt:lpstr>
      <vt:lpstr>PowerPoint Presentation</vt:lpstr>
      <vt:lpstr>I2C</vt:lpstr>
      <vt:lpstr>I2C</vt:lpstr>
      <vt:lpstr>LAB 6 I2C (MASTER)</vt:lpstr>
      <vt:lpstr>LAB 6 I2C (MASTER)</vt:lpstr>
      <vt:lpstr>LAB 6 I2C (MASTER)</vt:lpstr>
      <vt:lpstr>LAB 7 I2C Slave</vt:lpstr>
      <vt:lpstr>LAB 7 I2C Slave</vt:lpstr>
      <vt:lpstr>LAB 7 I2C Slave</vt:lpstr>
      <vt:lpstr>I2C topology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1.Introduction</dc:title>
  <dc:creator>Somsin Thongkrairat</dc:creator>
  <cp:lastModifiedBy>Somsin Thongkrairat</cp:lastModifiedBy>
  <cp:revision>291</cp:revision>
  <dcterms:created xsi:type="dcterms:W3CDTF">2024-05-17T09:28:25Z</dcterms:created>
  <dcterms:modified xsi:type="dcterms:W3CDTF">2024-08-21T21:11:35Z</dcterms:modified>
</cp:coreProperties>
</file>

<file path=docProps/thumbnail.jpeg>
</file>